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6"/>
  </p:notesMasterIdLst>
  <p:sldIdLst>
    <p:sldId id="257" r:id="rId2"/>
    <p:sldId id="256" r:id="rId3"/>
    <p:sldId id="260" r:id="rId4"/>
    <p:sldId id="261" r:id="rId5"/>
    <p:sldId id="268" r:id="rId6"/>
    <p:sldId id="264" r:id="rId7"/>
    <p:sldId id="263" r:id="rId8"/>
    <p:sldId id="266" r:id="rId9"/>
    <p:sldId id="262" r:id="rId10"/>
    <p:sldId id="270" r:id="rId11"/>
    <p:sldId id="267" r:id="rId12"/>
    <p:sldId id="269" r:id="rId13"/>
    <p:sldId id="271"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90599" autoAdjust="0"/>
  </p:normalViewPr>
  <p:slideViewPr>
    <p:cSldViewPr snapToGrid="0">
      <p:cViewPr varScale="1">
        <p:scale>
          <a:sx n="103" d="100"/>
          <a:sy n="103"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F4A0E-C4A6-4D5F-B595-7444B178C589}" type="datetimeFigureOut">
              <a:rPr lang="en-US"/>
              <a:t>12/15/2022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104470-2818-4EE8-A5D0-CD0E653BFF34}" type="slidenum">
              <a:rPr lang="en-US"/>
              <a:t>‹#›</a:t>
            </a:fld>
            <a:endParaRPr lang="en-US" dirty="0"/>
          </a:p>
        </p:txBody>
      </p:sp>
    </p:spTree>
    <p:extLst>
      <p:ext uri="{BB962C8B-B14F-4D97-AF65-F5344CB8AC3E}">
        <p14:creationId xmlns:p14="http://schemas.microsoft.com/office/powerpoint/2010/main" val="1671033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1</a:t>
            </a:fld>
            <a:endParaRPr lang="en-US" dirty="0"/>
          </a:p>
        </p:txBody>
      </p:sp>
    </p:spTree>
    <p:extLst>
      <p:ext uri="{BB962C8B-B14F-4D97-AF65-F5344CB8AC3E}">
        <p14:creationId xmlns:p14="http://schemas.microsoft.com/office/powerpoint/2010/main" val="613659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10</a:t>
            </a:fld>
            <a:endParaRPr lang="en-US" dirty="0"/>
          </a:p>
        </p:txBody>
      </p:sp>
    </p:spTree>
    <p:extLst>
      <p:ext uri="{BB962C8B-B14F-4D97-AF65-F5344CB8AC3E}">
        <p14:creationId xmlns:p14="http://schemas.microsoft.com/office/powerpoint/2010/main" val="241640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11</a:t>
            </a:fld>
            <a:endParaRPr lang="en-US" dirty="0"/>
          </a:p>
        </p:txBody>
      </p:sp>
    </p:spTree>
    <p:extLst>
      <p:ext uri="{BB962C8B-B14F-4D97-AF65-F5344CB8AC3E}">
        <p14:creationId xmlns:p14="http://schemas.microsoft.com/office/powerpoint/2010/main" val="981325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If you purchase a piece of equipment and itemized at the bottom of the bill of sale is a charge for training on how to operate the equipment. You should separate the amount for training services and report only the services in Box 1 of 1099-NEC</a:t>
            </a:r>
          </a:p>
        </p:txBody>
      </p:sp>
      <p:sp>
        <p:nvSpPr>
          <p:cNvPr id="4" name="Slide Number Placeholder 3"/>
          <p:cNvSpPr>
            <a:spLocks noGrp="1"/>
          </p:cNvSpPr>
          <p:nvPr>
            <p:ph type="sldNum" sz="quarter" idx="5"/>
          </p:nvPr>
        </p:nvSpPr>
        <p:spPr/>
        <p:txBody>
          <a:bodyPr/>
          <a:lstStyle/>
          <a:p>
            <a:fld id="{12104470-2818-4EE8-A5D0-CD0E653BFF34}" type="slidenum">
              <a:rPr lang="en-US"/>
              <a:t>12</a:t>
            </a:fld>
            <a:endParaRPr lang="en-US" dirty="0"/>
          </a:p>
        </p:txBody>
      </p:sp>
    </p:spTree>
    <p:extLst>
      <p:ext uri="{BB962C8B-B14F-4D97-AF65-F5344CB8AC3E}">
        <p14:creationId xmlns:p14="http://schemas.microsoft.com/office/powerpoint/2010/main" val="3122654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13</a:t>
            </a:fld>
            <a:endParaRPr lang="en-US" dirty="0"/>
          </a:p>
        </p:txBody>
      </p:sp>
    </p:spTree>
    <p:extLst>
      <p:ext uri="{BB962C8B-B14F-4D97-AF65-F5344CB8AC3E}">
        <p14:creationId xmlns:p14="http://schemas.microsoft.com/office/powerpoint/2010/main" val="23070247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14</a:t>
            </a:fld>
            <a:endParaRPr lang="en-US" dirty="0"/>
          </a:p>
        </p:txBody>
      </p:sp>
    </p:spTree>
    <p:extLst>
      <p:ext uri="{BB962C8B-B14F-4D97-AF65-F5344CB8AC3E}">
        <p14:creationId xmlns:p14="http://schemas.microsoft.com/office/powerpoint/2010/main" val="3525653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2</a:t>
            </a:fld>
            <a:endParaRPr lang="en-US" dirty="0"/>
          </a:p>
        </p:txBody>
      </p:sp>
    </p:spTree>
    <p:extLst>
      <p:ext uri="{BB962C8B-B14F-4D97-AF65-F5344CB8AC3E}">
        <p14:creationId xmlns:p14="http://schemas.microsoft.com/office/powerpoint/2010/main" val="1786626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3</a:t>
            </a:fld>
            <a:endParaRPr lang="en-US" dirty="0"/>
          </a:p>
        </p:txBody>
      </p:sp>
    </p:spTree>
    <p:extLst>
      <p:ext uri="{BB962C8B-B14F-4D97-AF65-F5344CB8AC3E}">
        <p14:creationId xmlns:p14="http://schemas.microsoft.com/office/powerpoint/2010/main" val="14477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4</a:t>
            </a:fld>
            <a:endParaRPr lang="en-US" dirty="0"/>
          </a:p>
        </p:txBody>
      </p:sp>
    </p:spTree>
    <p:extLst>
      <p:ext uri="{BB962C8B-B14F-4D97-AF65-F5344CB8AC3E}">
        <p14:creationId xmlns:p14="http://schemas.microsoft.com/office/powerpoint/2010/main" val="3994919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5</a:t>
            </a:fld>
            <a:endParaRPr lang="en-US" dirty="0"/>
          </a:p>
        </p:txBody>
      </p:sp>
    </p:spTree>
    <p:extLst>
      <p:ext uri="{BB962C8B-B14F-4D97-AF65-F5344CB8AC3E}">
        <p14:creationId xmlns:p14="http://schemas.microsoft.com/office/powerpoint/2010/main" val="2525634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6</a:t>
            </a:fld>
            <a:endParaRPr lang="en-US" dirty="0"/>
          </a:p>
        </p:txBody>
      </p:sp>
    </p:spTree>
    <p:extLst>
      <p:ext uri="{BB962C8B-B14F-4D97-AF65-F5344CB8AC3E}">
        <p14:creationId xmlns:p14="http://schemas.microsoft.com/office/powerpoint/2010/main" val="890190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7</a:t>
            </a:fld>
            <a:endParaRPr lang="en-US" dirty="0"/>
          </a:p>
        </p:txBody>
      </p:sp>
    </p:spTree>
    <p:extLst>
      <p:ext uri="{BB962C8B-B14F-4D97-AF65-F5344CB8AC3E}">
        <p14:creationId xmlns:p14="http://schemas.microsoft.com/office/powerpoint/2010/main" val="1663087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8</a:t>
            </a:fld>
            <a:endParaRPr lang="en-US" dirty="0"/>
          </a:p>
        </p:txBody>
      </p:sp>
    </p:spTree>
    <p:extLst>
      <p:ext uri="{BB962C8B-B14F-4D97-AF65-F5344CB8AC3E}">
        <p14:creationId xmlns:p14="http://schemas.microsoft.com/office/powerpoint/2010/main" val="38720210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12104470-2818-4EE8-A5D0-CD0E653BFF34}" type="slidenum">
              <a:rPr lang="en-US"/>
              <a:t>9</a:t>
            </a:fld>
            <a:endParaRPr lang="en-US" dirty="0"/>
          </a:p>
        </p:txBody>
      </p:sp>
    </p:spTree>
    <p:extLst>
      <p:ext uri="{BB962C8B-B14F-4D97-AF65-F5344CB8AC3E}">
        <p14:creationId xmlns:p14="http://schemas.microsoft.com/office/powerpoint/2010/main" val="378359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3812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6713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459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51178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4165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3614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99965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24377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22846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2284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10027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12/15/2022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30195982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 Id="rId5" Type="http://schemas.openxmlformats.org/officeDocument/2006/relationships/hyperlink" Target="Live%20Reporting%20Examples/NEC%20box%201_Cloud%20Transaction%20Service_Granicus.pdf" TargetMode="Externa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 Id="rId6" Type="http://schemas.openxmlformats.org/officeDocument/2006/relationships/hyperlink" Target="https://leg.mt.gov/bills/mca/title_0020/chapter_0180/part_0050/section_0010/0020-0180-0050-0010.html" TargetMode="External"/><Relationship Id="rId5" Type="http://schemas.openxmlformats.org/officeDocument/2006/relationships/hyperlink" Target="https://montana.servicenowservices.com/sp?sys_kb_id=9d3ebab01b6615d0838287fbe54bcbfa&amp;id=kb_article_view&amp;sysparm_rank=1&amp;sysparm_tsqueryId=8f61e5ac1bb35d1439d81179bc4bcb42" TargetMode="Externa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 Id="rId5" Type="http://schemas.openxmlformats.org/officeDocument/2006/relationships/hyperlink" Target="Live%20Reporting%20Examples/NEC%20box%201_Agency%20Example%20Invoices.pdf" TargetMode="Externa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 Id="rId5" Type="http://schemas.openxmlformats.org/officeDocument/2006/relationships/hyperlink" Target="https://montana.servicenowservices.com/sp?id=sc_cat_item&amp;sys_id=a74aac5e1bba419049e0ed3ce54bcbb4"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 Id="rId5" Type="http://schemas.openxmlformats.org/officeDocument/2006/relationships/hyperlink" Target="https://sfsd.mt.gov/SAB/Resources/Cokala---Software_Services_Cloud-transaction-analysis.pdf"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9726F6-4356-4B84-AA9F-E365DBCE9200}"/>
              </a:ext>
            </a:extLst>
          </p:cNvPr>
          <p:cNvSpPr>
            <a:spLocks noGrp="1"/>
          </p:cNvSpPr>
          <p:nvPr>
            <p:ph type="ctrTitle"/>
          </p:nvPr>
        </p:nvSpPr>
        <p:spPr>
          <a:xfrm>
            <a:off x="123985" y="2263680"/>
            <a:ext cx="6294955" cy="2879820"/>
          </a:xfrm>
        </p:spPr>
        <p:txBody>
          <a:bodyPr anchor="t">
            <a:normAutofit/>
          </a:bodyPr>
          <a:lstStyle/>
          <a:p>
            <a:pPr algn="l"/>
            <a:br>
              <a:rPr lang="en-US" sz="5400" dirty="0">
                <a:latin typeface="Calibri"/>
                <a:cs typeface="Calibri Light"/>
              </a:rPr>
            </a:br>
            <a:r>
              <a:rPr lang="en-US" sz="5400" dirty="0">
                <a:latin typeface="Calibri"/>
                <a:cs typeface="Calibri Light"/>
              </a:rPr>
              <a:t>1099 Reporting: </a:t>
            </a:r>
            <a:br>
              <a:rPr lang="en-US" sz="5400" dirty="0">
                <a:latin typeface="Calibri"/>
                <a:cs typeface="Calibri Light"/>
              </a:rPr>
            </a:br>
            <a:r>
              <a:rPr lang="en-US" sz="3200" dirty="0">
                <a:latin typeface="Calibri"/>
                <a:cs typeface="Calibri Light"/>
              </a:rPr>
              <a:t>Live Training/Discussion</a:t>
            </a:r>
            <a:br>
              <a:rPr lang="en-US" sz="2400" dirty="0">
                <a:latin typeface="Calibri"/>
                <a:cs typeface="Calibri Light"/>
              </a:rPr>
            </a:br>
            <a:endParaRPr lang="en-US" sz="5400" dirty="0">
              <a:latin typeface="Calibri"/>
              <a:cs typeface="Calibri Light"/>
            </a:endParaRPr>
          </a:p>
        </p:txBody>
      </p:sp>
      <p:sp>
        <p:nvSpPr>
          <p:cNvPr id="50" name="Rectangle 49">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4">
            <a:extLst>
              <a:ext uri="{FF2B5EF4-FFF2-40B4-BE49-F238E27FC236}">
                <a16:creationId xmlns:a16="http://schemas.microsoft.com/office/drawing/2014/main" id="{CB0A6740-045F-413D-B319-8785E6546532}"/>
              </a:ext>
            </a:extLst>
          </p:cNvPr>
          <p:cNvPicPr>
            <a:picLocks noChangeAspect="1"/>
          </p:cNvPicPr>
          <p:nvPr/>
        </p:nvPicPr>
        <p:blipFill rotWithShape="1">
          <a:blip r:embed="rId3"/>
          <a:srcRect r="-3" b="-3"/>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
        <p:nvSpPr>
          <p:cNvPr id="7" name="TextBox 6">
            <a:extLst>
              <a:ext uri="{FF2B5EF4-FFF2-40B4-BE49-F238E27FC236}">
                <a16:creationId xmlns:a16="http://schemas.microsoft.com/office/drawing/2014/main" id="{67544D72-4C2A-4306-88EC-A474BAF295D8}"/>
              </a:ext>
            </a:extLst>
          </p:cNvPr>
          <p:cNvSpPr txBox="1"/>
          <p:nvPr/>
        </p:nvSpPr>
        <p:spPr>
          <a:xfrm>
            <a:off x="8912004" y="183104"/>
            <a:ext cx="2491323" cy="646331"/>
          </a:xfrm>
          <a:prstGeom prst="rect">
            <a:avLst/>
          </a:prstGeom>
          <a:noFill/>
        </p:spPr>
        <p:txBody>
          <a:bodyPr wrap="none" rtlCol="0">
            <a:spAutoFit/>
          </a:bodyPr>
          <a:lstStyle/>
          <a:p>
            <a:r>
              <a:rPr lang="en-US" sz="1800" dirty="0">
                <a:solidFill>
                  <a:schemeClr val="bg1"/>
                </a:solidFill>
                <a:latin typeface="Calibri"/>
                <a:cs typeface="Calibri Light"/>
              </a:rPr>
              <a:t>Daily Operations Section</a:t>
            </a:r>
          </a:p>
          <a:p>
            <a:r>
              <a:rPr lang="en-US" sz="1800" dirty="0">
                <a:solidFill>
                  <a:schemeClr val="bg1"/>
                </a:solidFill>
                <a:latin typeface="Calibri"/>
                <a:cs typeface="Calibri Light"/>
              </a:rPr>
              <a:t>State Accounting Bureau</a:t>
            </a:r>
            <a:endParaRPr lang="en-US" dirty="0">
              <a:solidFill>
                <a:schemeClr val="bg1"/>
              </a:solidFill>
            </a:endParaRPr>
          </a:p>
        </p:txBody>
      </p:sp>
    </p:spTree>
    <p:extLst>
      <p:ext uri="{BB962C8B-B14F-4D97-AF65-F5344CB8AC3E}">
        <p14:creationId xmlns:p14="http://schemas.microsoft.com/office/powerpoint/2010/main" val="4151916162"/>
      </p:ext>
    </p:extLst>
  </p:cSld>
  <p:clrMapOvr>
    <a:masterClrMapping/>
  </p:clrMapOvr>
  <mc:AlternateContent xmlns:mc="http://schemas.openxmlformats.org/markup-compatibility/2006" xmlns:p14="http://schemas.microsoft.com/office/powerpoint/2010/main">
    <mc:Choice Requires="p14">
      <p:transition spd="slow" p14:dur="2000" advTm="7096"/>
    </mc:Choice>
    <mc:Fallback xmlns="">
      <p:transition spd="slow" advTm="709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a:t>
              </a:r>
              <a:r>
                <a:rPr lang="en-US" sz="3200" dirty="0">
                  <a:solidFill>
                    <a:schemeClr val="tx1">
                      <a:lumMod val="85000"/>
                      <a:lumOff val="15000"/>
                    </a:schemeClr>
                  </a:solidFill>
                  <a:cs typeface="Calibri"/>
                </a:rPr>
                <a:t> Cloud Transactions</a:t>
              </a:r>
              <a:endParaRPr lang="en-US" sz="3200" b="1" dirty="0">
                <a:solidFill>
                  <a:schemeClr val="tx1">
                    <a:lumMod val="85000"/>
                    <a:lumOff val="15000"/>
                  </a:schemeClr>
                </a:solidFill>
                <a:cs typeface="Calibri"/>
              </a:endParaRP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1EFBDC51-A1B2-41F5-B6F2-1D3CDF43FC55}"/>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7B0EC9FF-3D66-4D0C-90E0-7E3922926A91}"/>
              </a:ext>
            </a:extLst>
          </p:cNvPr>
          <p:cNvSpPr txBox="1"/>
          <p:nvPr/>
        </p:nvSpPr>
        <p:spPr>
          <a:xfrm>
            <a:off x="2012599" y="1850934"/>
            <a:ext cx="8569547" cy="3693319"/>
          </a:xfrm>
          <a:prstGeom prst="rect">
            <a:avLst/>
          </a:prstGeom>
          <a:noFill/>
        </p:spPr>
        <p:txBody>
          <a:bodyPr wrap="square" rtlCol="0">
            <a:spAutoFit/>
          </a:bodyPr>
          <a:lstStyle/>
          <a:p>
            <a:r>
              <a:rPr lang="en-US"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Question:</a:t>
            </a:r>
            <a:br>
              <a:rPr lang="en-US"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br>
            <a:r>
              <a:rPr lang="en-US"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How do I know if my payments for software licenses are reportable?</a:t>
            </a:r>
          </a:p>
          <a:p>
            <a:endParaRPr lang="en-US" dirty="0">
              <a:solidFill>
                <a:schemeClr val="bg1"/>
              </a:solidFill>
              <a:latin typeface="Helvetica" panose="020B0604020202020204" pitchFamily="34" charset="0"/>
              <a:cs typeface="Helvetica" panose="020B0604020202020204" pitchFamily="34" charset="0"/>
            </a:endParaRPr>
          </a:p>
          <a:p>
            <a:r>
              <a:rPr lang="en-US" dirty="0">
                <a:solidFill>
                  <a:schemeClr val="bg1"/>
                </a:solidFill>
                <a:latin typeface="Helvetica" panose="020B0604020202020204" pitchFamily="34" charset="0"/>
                <a:cs typeface="Helvetica" panose="020B0604020202020204" pitchFamily="34" charset="0"/>
              </a:rPr>
              <a:t>Answer: </a:t>
            </a:r>
          </a:p>
          <a:p>
            <a:r>
              <a:rPr lang="en-US" dirty="0">
                <a:solidFill>
                  <a:schemeClr val="bg1"/>
                </a:solidFill>
                <a:cs typeface="Helvetica" panose="020B0604020202020204" pitchFamily="34" charset="0"/>
              </a:rPr>
              <a:t>If there is a time limitation on the use of, or access to, the program, such as with a requirement to renew the “license” each year, the transaction is not a goods purchase, and the payment is treated as rental income. </a:t>
            </a:r>
          </a:p>
          <a:p>
            <a:endParaRPr lang="en-US" dirty="0">
              <a:solidFill>
                <a:schemeClr val="bg1"/>
              </a:solidFill>
              <a:cs typeface="Helvetica" panose="020B0604020202020204" pitchFamily="34" charset="0"/>
            </a:endParaRPr>
          </a:p>
          <a:p>
            <a:r>
              <a:rPr lang="en-US" dirty="0">
                <a:solidFill>
                  <a:schemeClr val="bg1"/>
                </a:solidFill>
                <a:cs typeface="Helvetica" panose="020B0604020202020204" pitchFamily="34" charset="0"/>
              </a:rPr>
              <a:t>Most software “license” purchases will likely fall into this category. The payment is reportable on 1099-MISC box 1.</a:t>
            </a:r>
          </a:p>
          <a:p>
            <a:endParaRPr lang="en-US" dirty="0">
              <a:solidFill>
                <a:schemeClr val="bg1"/>
              </a:solidFill>
              <a:cs typeface="Helvetica" panose="020B0604020202020204" pitchFamily="34" charset="0"/>
            </a:endParaRPr>
          </a:p>
          <a:p>
            <a:r>
              <a:rPr lang="en-US" b="1" dirty="0">
                <a:solidFill>
                  <a:schemeClr val="accent1">
                    <a:lumMod val="60000"/>
                    <a:lumOff val="40000"/>
                  </a:schemeClr>
                </a:solidFill>
                <a:hlinkClick r:id="rId5" action="ppaction://hlinkfile">
                  <a:extLst>
                    <a:ext uri="{A12FA001-AC4F-418D-AE19-62706E023703}">
                      <ahyp:hlinkClr xmlns:ahyp="http://schemas.microsoft.com/office/drawing/2018/hyperlinkcolor" val="tx"/>
                    </a:ext>
                  </a:extLst>
                </a:hlinkClick>
              </a:rPr>
              <a:t>Agency invoice example</a:t>
            </a:r>
            <a:br>
              <a:rPr lang="en-US"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br>
            <a:endParaRPr lang="en-US" dirty="0">
              <a:solidFill>
                <a:schemeClr val="bg1"/>
              </a:solidFill>
            </a:endParaRPr>
          </a:p>
        </p:txBody>
      </p:sp>
    </p:spTree>
    <p:custDataLst>
      <p:tags r:id="rId1"/>
    </p:custDataLst>
    <p:extLst>
      <p:ext uri="{BB962C8B-B14F-4D97-AF65-F5344CB8AC3E}">
        <p14:creationId xmlns:p14="http://schemas.microsoft.com/office/powerpoint/2010/main" val="363731860"/>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Non-employee Travel</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01AEBADF-83CB-4B73-B0A8-273DF428CF5E}"/>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CB90514-7D89-4609-8F43-8AC08EBD31A4}"/>
              </a:ext>
            </a:extLst>
          </p:cNvPr>
          <p:cNvSpPr txBox="1"/>
          <p:nvPr/>
        </p:nvSpPr>
        <p:spPr>
          <a:xfrm>
            <a:off x="1961856" y="1573935"/>
            <a:ext cx="8671034" cy="4247317"/>
          </a:xfrm>
          <a:prstGeom prst="rect">
            <a:avLst/>
          </a:prstGeom>
          <a:noFill/>
        </p:spPr>
        <p:txBody>
          <a:bodyPr wrap="square" rtlCol="0">
            <a:spAutoFit/>
          </a:bodyPr>
          <a:lstStyle/>
          <a:p>
            <a:r>
              <a:rPr lang="en-US" sz="1800" dirty="0">
                <a:solidFill>
                  <a:schemeClr val="bg1"/>
                </a:solidFill>
                <a:effectLst/>
                <a:latin typeface="Helvetica" panose="020B0604020202020204" pitchFamily="34" charset="0"/>
                <a:ea typeface="Calibri" panose="020F0502020204030204" pitchFamily="34" charset="0"/>
                <a:cs typeface="Helvetica" panose="020B0604020202020204" pitchFamily="34" charset="0"/>
              </a:rPr>
              <a:t>Question: </a:t>
            </a:r>
          </a:p>
          <a:p>
            <a:r>
              <a:rPr lang="en-US" dirty="0">
                <a:solidFill>
                  <a:schemeClr val="bg1"/>
                </a:solidFill>
                <a:ea typeface="Calibri" panose="020F0502020204030204" pitchFamily="34" charset="0"/>
              </a:rPr>
              <a:t>For </a:t>
            </a:r>
            <a:r>
              <a:rPr lang="en-US" sz="1800" dirty="0">
                <a:solidFill>
                  <a:schemeClr val="bg1"/>
                </a:solidFill>
                <a:effectLst/>
                <a:ea typeface="Calibri" panose="020F0502020204030204" pitchFamily="34" charset="0"/>
              </a:rPr>
              <a:t>non-employee travel reimbursements, is there a difference in how we report a contractor versus members of a board, commission, or council?  We currently tax the entire travel claim including any Honorarium paid for all non-employees. </a:t>
            </a:r>
          </a:p>
          <a:p>
            <a:endParaRPr lang="en-US" dirty="0">
              <a:solidFill>
                <a:schemeClr val="bg1"/>
              </a:solidFill>
              <a:ea typeface="Calibri" panose="020F0502020204030204" pitchFamily="34" charset="0"/>
            </a:endParaRPr>
          </a:p>
          <a:p>
            <a:r>
              <a:rPr lang="en-US" sz="1800" dirty="0">
                <a:solidFill>
                  <a:schemeClr val="bg1"/>
                </a:solidFill>
                <a:effectLst/>
                <a:latin typeface="Helvetica" panose="020B0604020202020204" pitchFamily="34" charset="0"/>
                <a:ea typeface="Calibri" panose="020F0502020204030204" pitchFamily="34" charset="0"/>
                <a:cs typeface="Helvetica" panose="020B0604020202020204" pitchFamily="34" charset="0"/>
              </a:rPr>
              <a:t>Answer: </a:t>
            </a:r>
          </a:p>
          <a:p>
            <a:r>
              <a:rPr lang="en-US" sz="1800" dirty="0">
                <a:solidFill>
                  <a:schemeClr val="bg1"/>
                </a:solidFill>
                <a:effectLst/>
                <a:ea typeface="Calibri" panose="020F0502020204030204" pitchFamily="34" charset="0"/>
              </a:rPr>
              <a:t>Whether it’s an employee or a non-employee all travel is reported the same. The only thing to watch is if the travel is in Montana or if it’s out of the state. There are certain exceptions if travel is in Montana vs out of the state. See </a:t>
            </a:r>
            <a:r>
              <a:rPr lang="en-US" sz="1800" dirty="0">
                <a:solidFill>
                  <a:schemeClr val="bg1"/>
                </a:solidFill>
                <a:effectLst/>
                <a:ea typeface="Calibri" panose="020F0502020204030204" pitchFamily="34" charset="0"/>
                <a:hlinkClick r:id="rId5">
                  <a:extLst>
                    <a:ext uri="{A12FA001-AC4F-418D-AE19-62706E023703}">
                      <ahyp:hlinkClr xmlns:ahyp="http://schemas.microsoft.com/office/drawing/2018/hyperlinkcolor" val="tx"/>
                    </a:ext>
                  </a:extLst>
                </a:hlinkClick>
              </a:rPr>
              <a:t>MOM-POL-Employee Travel.</a:t>
            </a:r>
            <a:br>
              <a:rPr lang="en-US" sz="1800" dirty="0">
                <a:solidFill>
                  <a:schemeClr val="bg1"/>
                </a:solidFill>
                <a:effectLst/>
                <a:ea typeface="Calibri" panose="020F0502020204030204" pitchFamily="34" charset="0"/>
              </a:rPr>
            </a:br>
            <a:br>
              <a:rPr lang="en-US" sz="1800" dirty="0">
                <a:solidFill>
                  <a:schemeClr val="bg1"/>
                </a:solidFill>
                <a:effectLst/>
                <a:ea typeface="Calibri" panose="020F0502020204030204" pitchFamily="34" charset="0"/>
              </a:rPr>
            </a:br>
            <a:r>
              <a:rPr lang="en-US" sz="1800" b="1" dirty="0">
                <a:solidFill>
                  <a:schemeClr val="bg1"/>
                </a:solidFill>
                <a:effectLst/>
                <a:ea typeface="Calibri" panose="020F0502020204030204" pitchFamily="34" charset="0"/>
              </a:rPr>
              <a:t>Honorariums</a:t>
            </a:r>
            <a:r>
              <a:rPr lang="en-US" sz="1800" dirty="0">
                <a:solidFill>
                  <a:schemeClr val="bg1"/>
                </a:solidFill>
                <a:effectLst/>
                <a:ea typeface="Calibri" panose="020F0502020204030204" pitchFamily="34" charset="0"/>
              </a:rPr>
              <a:t> and non-employee reimbursements are reported in </a:t>
            </a:r>
            <a:r>
              <a:rPr lang="en-US" sz="1800" b="1" dirty="0">
                <a:solidFill>
                  <a:schemeClr val="bg1"/>
                </a:solidFill>
                <a:effectLst/>
                <a:ea typeface="Calibri" panose="020F0502020204030204" pitchFamily="34" charset="0"/>
              </a:rPr>
              <a:t>1099-NEC box 1</a:t>
            </a:r>
            <a:br>
              <a:rPr lang="en-US" sz="1800" b="1" dirty="0">
                <a:solidFill>
                  <a:schemeClr val="bg1"/>
                </a:solidFill>
                <a:effectLst/>
                <a:ea typeface="Calibri" panose="020F0502020204030204" pitchFamily="34" charset="0"/>
              </a:rPr>
            </a:br>
            <a:br>
              <a:rPr lang="en-US" sz="1800" dirty="0">
                <a:solidFill>
                  <a:schemeClr val="bg1"/>
                </a:solidFill>
                <a:effectLst/>
                <a:ea typeface="Calibri" panose="020F0502020204030204" pitchFamily="34" charset="0"/>
              </a:rPr>
            </a:br>
            <a:r>
              <a:rPr lang="en-US" sz="1800" dirty="0">
                <a:solidFill>
                  <a:schemeClr val="bg1"/>
                </a:solidFill>
                <a:effectLst/>
                <a:ea typeface="Calibri" panose="020F0502020204030204" pitchFamily="34" charset="0"/>
              </a:rPr>
              <a:t>Per </a:t>
            </a:r>
            <a:r>
              <a:rPr lang="en-US" sz="1800" u="sng" dirty="0">
                <a:solidFill>
                  <a:schemeClr val="bg1"/>
                </a:solidFill>
                <a:effectLst/>
                <a:ea typeface="Calibri" panose="020F0502020204030204" pitchFamily="34" charset="0"/>
                <a:hlinkClick r:id="rId6">
                  <a:extLst>
                    <a:ext uri="{A12FA001-AC4F-418D-AE19-62706E023703}">
                      <ahyp:hlinkClr xmlns:ahyp="http://schemas.microsoft.com/office/drawing/2018/hyperlinkcolor" val="tx"/>
                    </a:ext>
                  </a:extLst>
                </a:hlinkClick>
              </a:rPr>
              <a:t>MCA 2-18-501</a:t>
            </a:r>
            <a:r>
              <a:rPr lang="en-US" sz="1800" dirty="0">
                <a:solidFill>
                  <a:schemeClr val="bg1"/>
                </a:solidFill>
                <a:effectLst/>
                <a:ea typeface="Calibri" panose="020F0502020204030204" pitchFamily="34" charset="0"/>
              </a:rPr>
              <a:t>, “All elected state officials, appointed members of boards, commissions, or councils, department directors, and all other state employees must be reimbursed for meals and lodging”. </a:t>
            </a:r>
            <a:endParaRPr lang="en-US" dirty="0"/>
          </a:p>
        </p:txBody>
      </p:sp>
    </p:spTree>
    <p:custDataLst>
      <p:tags r:id="rId1"/>
    </p:custDataLst>
    <p:extLst>
      <p:ext uri="{BB962C8B-B14F-4D97-AF65-F5344CB8AC3E}">
        <p14:creationId xmlns:p14="http://schemas.microsoft.com/office/powerpoint/2010/main" val="996823801"/>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Transactions with goods &amp; services</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01AEBADF-83CB-4B73-B0A8-273DF428CF5E}"/>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FB941C38-F49C-496B-B287-236B7DE2208B}"/>
              </a:ext>
            </a:extLst>
          </p:cNvPr>
          <p:cNvSpPr txBox="1"/>
          <p:nvPr/>
        </p:nvSpPr>
        <p:spPr>
          <a:xfrm>
            <a:off x="2012599" y="1850934"/>
            <a:ext cx="8569547" cy="3693319"/>
          </a:xfrm>
          <a:prstGeom prst="rect">
            <a:avLst/>
          </a:prstGeom>
          <a:noFill/>
        </p:spPr>
        <p:txBody>
          <a:bodyPr wrap="square" rtlCol="0">
            <a:spAutoFit/>
          </a:bodyPr>
          <a:lstStyle/>
          <a:p>
            <a:r>
              <a:rPr lang="en-US"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Question: </a:t>
            </a:r>
          </a:p>
          <a:p>
            <a:r>
              <a:rPr lang="en-US" dirty="0">
                <a:solidFill>
                  <a:schemeClr val="bg1"/>
                </a:solidFill>
                <a:cs typeface="Helvetica" panose="020B0604020202020204" pitchFamily="34" charset="0"/>
              </a:rPr>
              <a:t>How do I determine what is reportable when making a payment for a combination of goods and services?</a:t>
            </a:r>
            <a:endParaRPr lang="en-US" dirty="0">
              <a:solidFill>
                <a:schemeClr val="bg1"/>
              </a:solidFill>
              <a:latin typeface="Helvetica" panose="020B0604020202020204" pitchFamily="34" charset="0"/>
              <a:cs typeface="Helvetica" panose="020B0604020202020204" pitchFamily="34" charset="0"/>
            </a:endParaRPr>
          </a:p>
          <a:p>
            <a:endParaRPr lang="en-US" dirty="0">
              <a:solidFill>
                <a:schemeClr val="bg1"/>
              </a:solidFill>
              <a:latin typeface="Helvetica" panose="020B0604020202020204" pitchFamily="34" charset="0"/>
              <a:cs typeface="Helvetica" panose="020B0604020202020204" pitchFamily="34" charset="0"/>
            </a:endParaRPr>
          </a:p>
          <a:p>
            <a:r>
              <a:rPr lang="en-US" dirty="0">
                <a:solidFill>
                  <a:schemeClr val="bg1"/>
                </a:solidFill>
                <a:latin typeface="Helvetica" panose="020B0604020202020204" pitchFamily="34" charset="0"/>
                <a:cs typeface="Helvetica" panose="020B0604020202020204" pitchFamily="34" charset="0"/>
              </a:rPr>
              <a:t>Answer: </a:t>
            </a:r>
          </a:p>
          <a:p>
            <a:r>
              <a:rPr lang="en-US" dirty="0">
                <a:solidFill>
                  <a:schemeClr val="bg1"/>
                </a:solidFill>
                <a:cs typeface="Helvetica" panose="020B0604020202020204" pitchFamily="34" charset="0"/>
              </a:rPr>
              <a:t>You first need to analyze if the parts or materials were incidental to providing the service. In other words, would the service have been possible without the parts or materials?</a:t>
            </a:r>
          </a:p>
          <a:p>
            <a:endParaRPr lang="en-US" dirty="0">
              <a:solidFill>
                <a:schemeClr val="bg1"/>
              </a:solidFill>
              <a:cs typeface="Helvetica" panose="020B0604020202020204" pitchFamily="34" charset="0"/>
            </a:endParaRPr>
          </a:p>
          <a:p>
            <a:r>
              <a:rPr lang="en-US" dirty="0">
                <a:solidFill>
                  <a:schemeClr val="bg1"/>
                </a:solidFill>
                <a:cs typeface="Helvetica" panose="020B0604020202020204" pitchFamily="34" charset="0"/>
              </a:rPr>
              <a:t>If the parts or materials were incidental to the service, the full amount of an invoice, containing both goods and service charges, is reportable.</a:t>
            </a:r>
          </a:p>
          <a:p>
            <a:endParaRPr lang="en-US" dirty="0">
              <a:solidFill>
                <a:schemeClr val="bg1"/>
              </a:solidFill>
              <a:cs typeface="Helvetica" panose="020B0604020202020204" pitchFamily="34" charset="0"/>
            </a:endParaRPr>
          </a:p>
          <a:p>
            <a:r>
              <a:rPr lang="en-US" dirty="0">
                <a:solidFill>
                  <a:schemeClr val="accent1">
                    <a:lumMod val="60000"/>
                    <a:lumOff val="40000"/>
                  </a:schemeClr>
                </a:solidFill>
                <a:cs typeface="Helvetica" panose="020B0604020202020204" pitchFamily="34" charset="0"/>
                <a:hlinkClick r:id="rId5" action="ppaction://hlinkfile">
                  <a:extLst>
                    <a:ext uri="{A12FA001-AC4F-418D-AE19-62706E023703}">
                      <ahyp:hlinkClr xmlns:ahyp="http://schemas.microsoft.com/office/drawing/2018/hyperlinkcolor" val="tx"/>
                    </a:ext>
                  </a:extLst>
                </a:hlinkClick>
              </a:rPr>
              <a:t>Agency invoice examples</a:t>
            </a:r>
            <a:br>
              <a:rPr lang="en-US"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br>
            <a:endParaRPr lang="en-US" dirty="0">
              <a:solidFill>
                <a:schemeClr val="bg1"/>
              </a:solidFill>
            </a:endParaRPr>
          </a:p>
        </p:txBody>
      </p:sp>
    </p:spTree>
    <p:custDataLst>
      <p:tags r:id="rId1"/>
    </p:custDataLst>
    <p:extLst>
      <p:ext uri="{BB962C8B-B14F-4D97-AF65-F5344CB8AC3E}">
        <p14:creationId xmlns:p14="http://schemas.microsoft.com/office/powerpoint/2010/main" val="632007912"/>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Discussion Time</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01AEBADF-83CB-4B73-B0A8-273DF428CF5E}"/>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6226839-C7D3-4FB8-B97D-6566369E6126}"/>
              </a:ext>
            </a:extLst>
          </p:cNvPr>
          <p:cNvSpPr txBox="1"/>
          <p:nvPr/>
        </p:nvSpPr>
        <p:spPr>
          <a:xfrm>
            <a:off x="2287867" y="3429000"/>
            <a:ext cx="7613780" cy="461665"/>
          </a:xfrm>
          <a:prstGeom prst="rect">
            <a:avLst/>
          </a:prstGeom>
          <a:noFill/>
        </p:spPr>
        <p:txBody>
          <a:bodyPr wrap="square" rtlCol="0">
            <a:spAutoFit/>
          </a:bodyPr>
          <a:lstStyle/>
          <a:p>
            <a:pPr algn="ctr"/>
            <a:r>
              <a:rPr lang="en-US" sz="2400" dirty="0">
                <a:solidFill>
                  <a:schemeClr val="bg1"/>
                </a:solidFill>
              </a:rPr>
              <a:t>What questions do you have?</a:t>
            </a:r>
          </a:p>
        </p:txBody>
      </p:sp>
    </p:spTree>
    <p:custDataLst>
      <p:tags r:id="rId1"/>
    </p:custDataLst>
    <p:extLst>
      <p:ext uri="{BB962C8B-B14F-4D97-AF65-F5344CB8AC3E}">
        <p14:creationId xmlns:p14="http://schemas.microsoft.com/office/powerpoint/2010/main" val="3441912326"/>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20BF8F95-8A39-45EF-9A7D-CF13D5A1803D}"/>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THANK YOU!</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2" name="TextBox 1">
            <a:extLst>
              <a:ext uri="{FF2B5EF4-FFF2-40B4-BE49-F238E27FC236}">
                <a16:creationId xmlns:a16="http://schemas.microsoft.com/office/drawing/2014/main" id="{020EE078-6387-EB5D-C638-EBFF9BF45C79}"/>
              </a:ext>
            </a:extLst>
          </p:cNvPr>
          <p:cNvSpPr txBox="1"/>
          <p:nvPr/>
        </p:nvSpPr>
        <p:spPr>
          <a:xfrm>
            <a:off x="2553097" y="2820431"/>
            <a:ext cx="7083320" cy="1754326"/>
          </a:xfrm>
          <a:prstGeom prst="rect">
            <a:avLst/>
          </a:prstGeom>
          <a:noFill/>
        </p:spPr>
        <p:txBody>
          <a:bodyPr wrap="square" rtlCol="0">
            <a:spAutoFit/>
          </a:bodyPr>
          <a:lstStyle/>
          <a:p>
            <a:pPr algn="ctr"/>
            <a:r>
              <a:rPr lang="en-US" sz="2800" dirty="0">
                <a:solidFill>
                  <a:schemeClr val="bg1"/>
                </a:solidFill>
                <a:cs typeface="Calibri"/>
              </a:rPr>
              <a:t>Thank you!</a:t>
            </a:r>
            <a:br>
              <a:rPr lang="en-US" sz="2800" dirty="0">
                <a:solidFill>
                  <a:schemeClr val="bg1"/>
                </a:solidFill>
                <a:cs typeface="Calibri"/>
              </a:rPr>
            </a:br>
            <a:br>
              <a:rPr lang="en-US" sz="2000" dirty="0">
                <a:solidFill>
                  <a:schemeClr val="bg1"/>
                </a:solidFill>
                <a:cs typeface="Calibri"/>
              </a:rPr>
            </a:br>
            <a:br>
              <a:rPr lang="en-US" sz="2000" dirty="0">
                <a:solidFill>
                  <a:schemeClr val="bg1"/>
                </a:solidFill>
                <a:cs typeface="Calibri"/>
              </a:rPr>
            </a:br>
            <a:r>
              <a:rPr lang="en-US" sz="2000" dirty="0">
                <a:solidFill>
                  <a:schemeClr val="bg1"/>
                </a:solidFill>
              </a:rPr>
              <a:t>If you have additional questions after this session, please </a:t>
            </a:r>
            <a:r>
              <a:rPr lang="en-US" sz="2000" dirty="0">
                <a:solidFill>
                  <a:schemeClr val="bg1"/>
                </a:solidFill>
                <a:hlinkClick r:id="rId5">
                  <a:extLst>
                    <a:ext uri="{A12FA001-AC4F-418D-AE19-62706E023703}">
                      <ahyp:hlinkClr xmlns:ahyp="http://schemas.microsoft.com/office/drawing/2018/hyperlinkcolor" val="tx"/>
                    </a:ext>
                  </a:extLst>
                </a:hlinkClick>
              </a:rPr>
              <a:t>open a Case – SAB </a:t>
            </a:r>
            <a:r>
              <a:rPr lang="en-US" sz="2000" dirty="0">
                <a:solidFill>
                  <a:schemeClr val="bg1"/>
                </a:solidFill>
              </a:rPr>
              <a:t>in ServiceNow or call 406-444-3092</a:t>
            </a:r>
          </a:p>
        </p:txBody>
      </p:sp>
    </p:spTree>
    <p:custDataLst>
      <p:tags r:id="rId1"/>
    </p:custDataLst>
    <p:extLst>
      <p:ext uri="{BB962C8B-B14F-4D97-AF65-F5344CB8AC3E}">
        <p14:creationId xmlns:p14="http://schemas.microsoft.com/office/powerpoint/2010/main" val="2876949200"/>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Deadlines</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AAA05EF9-5917-4C86-B575-A57CA61D1ABA}"/>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8B6B9E4C-8887-4D3D-AC19-83AE13F20093}"/>
              </a:ext>
            </a:extLst>
          </p:cNvPr>
          <p:cNvSpPr txBox="1"/>
          <p:nvPr/>
        </p:nvSpPr>
        <p:spPr>
          <a:xfrm>
            <a:off x="2219614" y="1896147"/>
            <a:ext cx="8018419" cy="3254032"/>
          </a:xfrm>
          <a:prstGeom prst="rect">
            <a:avLst/>
          </a:prstGeom>
          <a:noFill/>
        </p:spPr>
        <p:txBody>
          <a:bodyPr wrap="square" rtlCol="0">
            <a:spAutoFit/>
          </a:bodyPr>
          <a:lstStyle/>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December 15 -</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Adjustments related to </a:t>
            </a: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January-October 2022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2</a:t>
            </a:r>
            <a:r>
              <a:rPr lang="en-US" b="1" dirty="0">
                <a:solidFill>
                  <a:schemeClr val="bg1"/>
                </a:solidFill>
                <a:latin typeface="Helvetica" panose="020B0604020202020204" pitchFamily="34" charset="0"/>
                <a:ea typeface="Times New Roman" panose="02020603050405020304" pitchFamily="18" charset="0"/>
                <a:cs typeface="Times New Roman" panose="02020603050405020304" pitchFamily="18" charset="0"/>
              </a:rPr>
              <a:t> – 10 - </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Interfacing agencies can submit their 1099 file</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9</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 Last day for payment cancelations/reissues/ACH returns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9 </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- 1099 Adjustments </a:t>
            </a: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November-December 2022</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10 </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Agencies will be locked out of the Adjust Withholding page</a:t>
            </a:r>
          </a:p>
          <a:p>
            <a:pPr marL="800100" lvl="1" indent="-342900">
              <a:lnSpc>
                <a:spcPct val="107000"/>
              </a:lnSpc>
              <a:spcAft>
                <a:spcPts val="750"/>
              </a:spcAft>
              <a:buSzPts val="1000"/>
              <a:buFont typeface="Courier New" panose="02070309020205020404" pitchFamily="49" charset="0"/>
              <a:buChar char="o"/>
              <a:tabLst>
                <a:tab pos="457200" algn="l"/>
              </a:tabLst>
            </a:pPr>
            <a:r>
              <a:rPr lang="en-US"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CY2022 corrections found after this date require the submission of a 1099 Duplicate/Correction request (Form 222) in ServiceNow. </a:t>
            </a:r>
          </a:p>
        </p:txBody>
      </p:sp>
      <p:sp>
        <p:nvSpPr>
          <p:cNvPr id="3" name="TextBox 2">
            <a:extLst>
              <a:ext uri="{FF2B5EF4-FFF2-40B4-BE49-F238E27FC236}">
                <a16:creationId xmlns:a16="http://schemas.microsoft.com/office/drawing/2014/main" id="{63E2E7D5-C766-4E96-8F83-03A1BA6D74C1}"/>
              </a:ext>
            </a:extLst>
          </p:cNvPr>
          <p:cNvSpPr txBox="1"/>
          <p:nvPr/>
        </p:nvSpPr>
        <p:spPr>
          <a:xfrm>
            <a:off x="3440921" y="5703316"/>
            <a:ext cx="5712903" cy="369332"/>
          </a:xfrm>
          <a:prstGeom prst="rect">
            <a:avLst/>
          </a:prstGeom>
          <a:noFill/>
        </p:spPr>
        <p:txBody>
          <a:bodyPr wrap="square" rtlCol="0">
            <a:spAutoFit/>
          </a:bodyPr>
          <a:lstStyle/>
          <a:p>
            <a:r>
              <a:rPr lang="en-US" b="1" dirty="0">
                <a:solidFill>
                  <a:schemeClr val="accent1">
                    <a:lumMod val="60000"/>
                    <a:lumOff val="40000"/>
                  </a:schemeClr>
                </a:solidFill>
              </a:rPr>
              <a:t>Visit our Calendar: https://sfsd.mt.gov/SAB/Resources</a:t>
            </a:r>
          </a:p>
        </p:txBody>
      </p:sp>
    </p:spTree>
    <p:custDataLst>
      <p:tags r:id="rId1"/>
    </p:custDataLst>
    <p:extLst>
      <p:ext uri="{BB962C8B-B14F-4D97-AF65-F5344CB8AC3E}">
        <p14:creationId xmlns:p14="http://schemas.microsoft.com/office/powerpoint/2010/main" val="109857222"/>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85F58692-372E-4140-850D-0E91917A165E}"/>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8142166" cy="1106574"/>
            <a:chOff x="545629" y="137647"/>
            <a:chExt cx="8142166" cy="1106574"/>
          </a:xfrm>
        </p:grpSpPr>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TextBox 8">
            <a:extLst>
              <a:ext uri="{FF2B5EF4-FFF2-40B4-BE49-F238E27FC236}">
                <a16:creationId xmlns:a16="http://schemas.microsoft.com/office/drawing/2014/main" id="{AA143209-B051-4513-933B-C98520AEC62A}"/>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Deadlines (Continued)</a:t>
            </a:r>
          </a:p>
        </p:txBody>
      </p:sp>
      <p:sp>
        <p:nvSpPr>
          <p:cNvPr id="2" name="TextBox 1">
            <a:extLst>
              <a:ext uri="{FF2B5EF4-FFF2-40B4-BE49-F238E27FC236}">
                <a16:creationId xmlns:a16="http://schemas.microsoft.com/office/drawing/2014/main" id="{9E6B47B2-C384-46ED-9D90-90994948D420}"/>
              </a:ext>
            </a:extLst>
          </p:cNvPr>
          <p:cNvSpPr txBox="1"/>
          <p:nvPr/>
        </p:nvSpPr>
        <p:spPr>
          <a:xfrm>
            <a:off x="2024685" y="2212577"/>
            <a:ext cx="8774788" cy="2432845"/>
          </a:xfrm>
          <a:prstGeom prst="rect">
            <a:avLst/>
          </a:prstGeom>
          <a:noFill/>
        </p:spPr>
        <p:txBody>
          <a:bodyPr wrap="square" rtlCol="0">
            <a:spAutoFit/>
          </a:bodyPr>
          <a:lstStyle/>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25</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- 1099-MISC/1099-NEC/1099-G file to be sent to the IRS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January 26</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- 1099-MISC/NEC/1099-G forms to be mailed to suppliers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February 1 </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Cancelations/reissues/ACH returns will resume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50000"/>
              </a:lnSpc>
              <a:spcBef>
                <a:spcPts val="0"/>
              </a:spcBef>
              <a:spcAft>
                <a:spcPts val="750"/>
              </a:spcAft>
              <a:buSzPts val="1000"/>
              <a:buFont typeface="Symbol" panose="05050102010706020507" pitchFamily="18" charset="2"/>
              <a:buChar char=""/>
              <a:tabLst>
                <a:tab pos="457200" algn="l"/>
              </a:tabLst>
            </a:pPr>
            <a:r>
              <a:rPr lang="en-US" sz="1800" b="1"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March 1</a:t>
            </a:r>
            <a:r>
              <a:rPr lang="en-US" sz="1800"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 - The Adjust Withholding page will be re-opened for the calendar year 2023 transactions</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9F29AC65-03B6-4CB3-9636-C83D680F52D5}"/>
              </a:ext>
            </a:extLst>
          </p:cNvPr>
          <p:cNvSpPr txBox="1"/>
          <p:nvPr/>
        </p:nvSpPr>
        <p:spPr>
          <a:xfrm>
            <a:off x="3440921" y="5703316"/>
            <a:ext cx="5712903" cy="369332"/>
          </a:xfrm>
          <a:prstGeom prst="rect">
            <a:avLst/>
          </a:prstGeom>
          <a:noFill/>
        </p:spPr>
        <p:txBody>
          <a:bodyPr wrap="square" rtlCol="0">
            <a:spAutoFit/>
          </a:bodyPr>
          <a:lstStyle/>
          <a:p>
            <a:r>
              <a:rPr lang="en-US" b="1" dirty="0">
                <a:solidFill>
                  <a:schemeClr val="accent1">
                    <a:lumMod val="60000"/>
                    <a:lumOff val="40000"/>
                  </a:schemeClr>
                </a:solidFill>
              </a:rPr>
              <a:t>Visit our Calendar: https://sfsd.mt.gov/SAB/Resources</a:t>
            </a:r>
          </a:p>
        </p:txBody>
      </p:sp>
    </p:spTree>
    <p:custDataLst>
      <p:tags r:id="rId1"/>
    </p:custDataLst>
    <p:extLst>
      <p:ext uri="{BB962C8B-B14F-4D97-AF65-F5344CB8AC3E}">
        <p14:creationId xmlns:p14="http://schemas.microsoft.com/office/powerpoint/2010/main" val="3293910520"/>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E5B654E2-B387-4319-AA48-05C17D156FEB}"/>
              </a:ext>
            </a:extLst>
          </p:cNvPr>
          <p:cNvSpPr/>
          <p:nvPr/>
        </p:nvSpPr>
        <p:spPr>
          <a:xfrm>
            <a:off x="1583758" y="1244221"/>
            <a:ext cx="9215715" cy="4807957"/>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SAB Responsibility</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2" name="TextBox 1">
            <a:extLst>
              <a:ext uri="{FF2B5EF4-FFF2-40B4-BE49-F238E27FC236}">
                <a16:creationId xmlns:a16="http://schemas.microsoft.com/office/drawing/2014/main" id="{FE9A965A-8E33-41B7-AED3-740612B9693C}"/>
              </a:ext>
            </a:extLst>
          </p:cNvPr>
          <p:cNvSpPr txBox="1"/>
          <p:nvPr/>
        </p:nvSpPr>
        <p:spPr>
          <a:xfrm>
            <a:off x="2183247" y="1309097"/>
            <a:ext cx="8228249" cy="4678204"/>
          </a:xfrm>
          <a:prstGeom prst="rect">
            <a:avLst/>
          </a:prstGeom>
          <a:noFill/>
        </p:spPr>
        <p:txBody>
          <a:bodyPr wrap="square" rtlCol="0">
            <a:spAutoFit/>
          </a:bodyPr>
          <a:lstStyle/>
          <a:p>
            <a:r>
              <a:rPr lang="en-US" sz="2400" b="1" u="sng" dirty="0">
                <a:solidFill>
                  <a:schemeClr val="bg1"/>
                </a:solidFill>
              </a:rPr>
              <a:t>CP2100</a:t>
            </a:r>
            <a:endParaRPr lang="en-US" sz="2000" b="1" u="sng" dirty="0">
              <a:solidFill>
                <a:schemeClr val="bg1"/>
              </a:solidFill>
            </a:endParaRPr>
          </a:p>
          <a:p>
            <a:r>
              <a:rPr lang="en-US" sz="2000" dirty="0">
                <a:solidFill>
                  <a:schemeClr val="bg1"/>
                </a:solidFill>
              </a:rPr>
              <a:t>Purpose: To notify </a:t>
            </a:r>
            <a:r>
              <a:rPr lang="en-US" sz="2000" b="0" i="0" dirty="0">
                <a:solidFill>
                  <a:schemeClr val="bg1"/>
                </a:solidFill>
                <a:effectLst/>
                <a:latin typeface="Source Sans Pro" panose="020B0503030403020204" pitchFamily="34" charset="0"/>
              </a:rPr>
              <a:t>payers that they have filed incorrect information returns (50 or more) with errors</a:t>
            </a:r>
          </a:p>
          <a:p>
            <a:endParaRPr lang="en-US" sz="800" b="0" i="0" dirty="0">
              <a:solidFill>
                <a:schemeClr val="bg1"/>
              </a:solidFill>
              <a:effectLst/>
              <a:latin typeface="Source Sans Pro" panose="020B0503030403020204" pitchFamily="34" charset="0"/>
            </a:endParaRPr>
          </a:p>
          <a:p>
            <a:pPr marL="285750" indent="-285750">
              <a:buFont typeface="Arial" panose="020B0604020202020204" pitchFamily="34" charset="0"/>
              <a:buChar char="•"/>
            </a:pPr>
            <a:r>
              <a:rPr lang="en-US" dirty="0">
                <a:solidFill>
                  <a:schemeClr val="bg1"/>
                </a:solidFill>
              </a:rPr>
              <a:t>An annual, sometimes bi-annual, notice sent by the IRS</a:t>
            </a:r>
          </a:p>
          <a:p>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The notice is generated based on the previous calendar year’s 1099 IRS submission</a:t>
            </a:r>
          </a:p>
          <a:p>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The notice comes with a list of payees and their taxpayer identification number (TIN) that does not match IRS records</a:t>
            </a:r>
          </a:p>
          <a:p>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SAB directly works with the supplier to obtain valid W-9 via First B-Notice</a:t>
            </a:r>
          </a:p>
          <a:p>
            <a:pPr marL="742950" lvl="1" indent="-285750">
              <a:buFont typeface="Courier New" panose="02070309020205020404" pitchFamily="49" charset="0"/>
              <a:buChar char="o"/>
            </a:pPr>
            <a:r>
              <a:rPr lang="en-US" sz="1600" dirty="0">
                <a:solidFill>
                  <a:schemeClr val="bg1"/>
                </a:solidFill>
              </a:rPr>
              <a:t>B-Notices are to be sent within 15 days of the receipt of the CP2100</a:t>
            </a:r>
          </a:p>
          <a:p>
            <a:pPr marL="742950" lvl="1" indent="-285750">
              <a:buFont typeface="Courier New" panose="02070309020205020404" pitchFamily="49" charset="0"/>
              <a:buChar char="o"/>
            </a:pPr>
            <a:r>
              <a:rPr lang="en-US" sz="1600" dirty="0">
                <a:solidFill>
                  <a:schemeClr val="bg1"/>
                </a:solidFill>
              </a:rPr>
              <a:t>Suppliers have 15 days to respond</a:t>
            </a:r>
          </a:p>
          <a:p>
            <a:pPr marL="1200150" lvl="2" indent="-285750">
              <a:buFont typeface="Arial" panose="020B0604020202020204" pitchFamily="34" charset="0"/>
              <a:buChar char="•"/>
            </a:pPr>
            <a:r>
              <a:rPr lang="en-US" sz="1600" b="0" i="0" dirty="0">
                <a:solidFill>
                  <a:schemeClr val="bg1"/>
                </a:solidFill>
                <a:effectLst/>
                <a:latin typeface="Source Sans Pro" panose="020B0503030403020204" pitchFamily="34" charset="0"/>
              </a:rPr>
              <a:t>Backup withholding is required on any payment to a payee who didn’t supply their TIN or supplied an obviously incorrect TIN. The backup withholding is sent to the IRS. </a:t>
            </a:r>
          </a:p>
          <a:p>
            <a:pPr marL="1200150" lvl="2" indent="-285750">
              <a:buFont typeface="Arial" panose="020B0604020202020204" pitchFamily="34" charset="0"/>
              <a:buChar char="•"/>
            </a:pPr>
            <a:r>
              <a:rPr lang="en-US" sz="1600" b="0" i="0" dirty="0">
                <a:solidFill>
                  <a:schemeClr val="bg1"/>
                </a:solidFill>
                <a:effectLst/>
                <a:latin typeface="Source Sans Pro" panose="020B0503030403020204" pitchFamily="34" charset="0"/>
              </a:rPr>
              <a:t>SAB inactivates</a:t>
            </a:r>
            <a:r>
              <a:rPr lang="en-US" sz="1600" dirty="0">
                <a:solidFill>
                  <a:schemeClr val="bg1"/>
                </a:solidFill>
              </a:rPr>
              <a:t> supplier inactivation</a:t>
            </a:r>
          </a:p>
          <a:p>
            <a:endParaRPr lang="en-US" dirty="0">
              <a:solidFill>
                <a:schemeClr val="bg1"/>
              </a:solidFill>
            </a:endParaRPr>
          </a:p>
        </p:txBody>
      </p:sp>
      <p:sp>
        <p:nvSpPr>
          <p:cNvPr id="11" name="TextBox 10">
            <a:extLst>
              <a:ext uri="{FF2B5EF4-FFF2-40B4-BE49-F238E27FC236}">
                <a16:creationId xmlns:a16="http://schemas.microsoft.com/office/drawing/2014/main" id="{686A0C80-E6F5-4E39-AD4D-2ADED0F36F5F}"/>
              </a:ext>
            </a:extLst>
          </p:cNvPr>
          <p:cNvSpPr txBox="1"/>
          <p:nvPr/>
        </p:nvSpPr>
        <p:spPr>
          <a:xfrm>
            <a:off x="3440921" y="5703316"/>
            <a:ext cx="5712903" cy="369332"/>
          </a:xfrm>
          <a:prstGeom prst="rect">
            <a:avLst/>
          </a:prstGeom>
          <a:noFill/>
        </p:spPr>
        <p:txBody>
          <a:bodyPr wrap="square" rtlCol="0">
            <a:spAutoFit/>
          </a:bodyPr>
          <a:lstStyle/>
          <a:p>
            <a:r>
              <a:rPr lang="en-US" b="1" dirty="0">
                <a:solidFill>
                  <a:schemeClr val="accent1">
                    <a:lumMod val="60000"/>
                    <a:lumOff val="40000"/>
                  </a:schemeClr>
                </a:solidFill>
              </a:rPr>
              <a:t>Watch Part 6 of our 1099 Training for more information</a:t>
            </a:r>
          </a:p>
        </p:txBody>
      </p:sp>
    </p:spTree>
    <p:custDataLst>
      <p:tags r:id="rId1"/>
    </p:custDataLst>
    <p:extLst>
      <p:ext uri="{BB962C8B-B14F-4D97-AF65-F5344CB8AC3E}">
        <p14:creationId xmlns:p14="http://schemas.microsoft.com/office/powerpoint/2010/main" val="1088292186"/>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21347E28-B1AB-4057-B4F6-A647442BE122}"/>
              </a:ext>
            </a:extLst>
          </p:cNvPr>
          <p:cNvSpPr/>
          <p:nvPr/>
        </p:nvSpPr>
        <p:spPr>
          <a:xfrm>
            <a:off x="1583758" y="1244221"/>
            <a:ext cx="9215715" cy="4807957"/>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SAB Responsibility (Continued)</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2" name="TextBox 1">
            <a:extLst>
              <a:ext uri="{FF2B5EF4-FFF2-40B4-BE49-F238E27FC236}">
                <a16:creationId xmlns:a16="http://schemas.microsoft.com/office/drawing/2014/main" id="{FE9A965A-8E33-41B7-AED3-740612B9693C}"/>
              </a:ext>
            </a:extLst>
          </p:cNvPr>
          <p:cNvSpPr txBox="1"/>
          <p:nvPr/>
        </p:nvSpPr>
        <p:spPr>
          <a:xfrm>
            <a:off x="2049540" y="1659285"/>
            <a:ext cx="8495663" cy="3847207"/>
          </a:xfrm>
          <a:prstGeom prst="rect">
            <a:avLst/>
          </a:prstGeom>
          <a:noFill/>
        </p:spPr>
        <p:txBody>
          <a:bodyPr wrap="square" rtlCol="0">
            <a:spAutoFit/>
          </a:bodyPr>
          <a:lstStyle/>
          <a:p>
            <a:r>
              <a:rPr lang="en-US" sz="2400" b="1" u="sng" dirty="0">
                <a:solidFill>
                  <a:schemeClr val="bg1"/>
                </a:solidFill>
              </a:rPr>
              <a:t>Bulk TIN Match</a:t>
            </a:r>
          </a:p>
          <a:p>
            <a:r>
              <a:rPr lang="en-US" sz="2000" dirty="0">
                <a:solidFill>
                  <a:schemeClr val="bg1"/>
                </a:solidFill>
              </a:rPr>
              <a:t>Purpose: To identify suppliers with name TIN combinations that do not match IRS records and rectify these errors so that we maintain compliance with IRS requirements. This reduces the risk of fines, fees, and the number of suppliers on the CP2100</a:t>
            </a:r>
          </a:p>
          <a:p>
            <a:endParaRPr lang="en-US" sz="800" b="1" u="sng" dirty="0">
              <a:solidFill>
                <a:schemeClr val="bg1"/>
              </a:solidFill>
            </a:endParaRPr>
          </a:p>
          <a:p>
            <a:pPr marL="285750" indent="-285750">
              <a:buFont typeface="Arial" panose="020B0604020202020204" pitchFamily="34" charset="0"/>
              <a:buChar char="•"/>
            </a:pPr>
            <a:r>
              <a:rPr lang="en-US" dirty="0">
                <a:solidFill>
                  <a:schemeClr val="bg1"/>
                </a:solidFill>
              </a:rPr>
              <a:t>Quarterly process</a:t>
            </a:r>
          </a:p>
          <a:p>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Completed through the IRS system</a:t>
            </a:r>
          </a:p>
          <a:p>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Suppliers with a TIN match result of ‘2’ (TIN not currently issued) are sent to the agency and the agency works with their supplier to obtain a new W-9</a:t>
            </a:r>
          </a:p>
          <a:p>
            <a:endParaRPr lang="en-US" sz="800" dirty="0">
              <a:solidFill>
                <a:schemeClr val="bg1"/>
              </a:solidFill>
            </a:endParaRPr>
          </a:p>
          <a:p>
            <a:pPr marL="285750" indent="-285750">
              <a:buFont typeface="Wingdings" panose="05000000000000000000" pitchFamily="2" charset="2"/>
              <a:buChar char="v"/>
            </a:pPr>
            <a:r>
              <a:rPr lang="en-US" dirty="0">
                <a:solidFill>
                  <a:schemeClr val="bg1"/>
                </a:solidFill>
              </a:rPr>
              <a:t>SAB also runs a TIN match on every W-9 attached in a Supplier Add/Update form in SABHRS Financials</a:t>
            </a:r>
          </a:p>
        </p:txBody>
      </p:sp>
      <p:sp>
        <p:nvSpPr>
          <p:cNvPr id="11" name="TextBox 10">
            <a:extLst>
              <a:ext uri="{FF2B5EF4-FFF2-40B4-BE49-F238E27FC236}">
                <a16:creationId xmlns:a16="http://schemas.microsoft.com/office/drawing/2014/main" id="{686A0C80-E6F5-4E39-AD4D-2ADED0F36F5F}"/>
              </a:ext>
            </a:extLst>
          </p:cNvPr>
          <p:cNvSpPr txBox="1"/>
          <p:nvPr/>
        </p:nvSpPr>
        <p:spPr>
          <a:xfrm>
            <a:off x="3440921" y="5703316"/>
            <a:ext cx="5712903" cy="369332"/>
          </a:xfrm>
          <a:prstGeom prst="rect">
            <a:avLst/>
          </a:prstGeom>
          <a:noFill/>
        </p:spPr>
        <p:txBody>
          <a:bodyPr wrap="square" rtlCol="0">
            <a:spAutoFit/>
          </a:bodyPr>
          <a:lstStyle/>
          <a:p>
            <a:r>
              <a:rPr lang="en-US" b="1" dirty="0">
                <a:solidFill>
                  <a:schemeClr val="accent1">
                    <a:lumMod val="60000"/>
                    <a:lumOff val="40000"/>
                  </a:schemeClr>
                </a:solidFill>
              </a:rPr>
              <a:t>Watch Part 6 of our 1099 Training for more information</a:t>
            </a:r>
          </a:p>
        </p:txBody>
      </p:sp>
    </p:spTree>
    <p:custDataLst>
      <p:tags r:id="rId1"/>
    </p:custDataLst>
    <p:extLst>
      <p:ext uri="{BB962C8B-B14F-4D97-AF65-F5344CB8AC3E}">
        <p14:creationId xmlns:p14="http://schemas.microsoft.com/office/powerpoint/2010/main" val="3219614427"/>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Rounded Corners 20">
            <a:extLst>
              <a:ext uri="{FF2B5EF4-FFF2-40B4-BE49-F238E27FC236}">
                <a16:creationId xmlns:a16="http://schemas.microsoft.com/office/drawing/2014/main" id="{3C1DDB1B-C418-4527-B94F-292A9E57329B}"/>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C-Corp vs. S-Corp</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2" name="TextBox 1">
            <a:extLst>
              <a:ext uri="{FF2B5EF4-FFF2-40B4-BE49-F238E27FC236}">
                <a16:creationId xmlns:a16="http://schemas.microsoft.com/office/drawing/2014/main" id="{44AF7DE0-FEFF-4568-9FB2-F1F48AACC2CD}"/>
              </a:ext>
            </a:extLst>
          </p:cNvPr>
          <p:cNvSpPr txBox="1"/>
          <p:nvPr/>
        </p:nvSpPr>
        <p:spPr>
          <a:xfrm>
            <a:off x="2031795" y="1581509"/>
            <a:ext cx="3842160" cy="4555093"/>
          </a:xfrm>
          <a:prstGeom prst="rect">
            <a:avLst/>
          </a:prstGeom>
          <a:noFill/>
        </p:spPr>
        <p:txBody>
          <a:bodyPr wrap="square" rtlCol="0">
            <a:spAutoFit/>
          </a:bodyPr>
          <a:lstStyle/>
          <a:p>
            <a:r>
              <a:rPr lang="en-US" sz="2400" b="1" dirty="0">
                <a:solidFill>
                  <a:schemeClr val="bg1"/>
                </a:solidFill>
              </a:rPr>
              <a:t>DIFFERENCES</a:t>
            </a:r>
            <a:r>
              <a:rPr lang="en-US" sz="2400" dirty="0">
                <a:solidFill>
                  <a:schemeClr val="bg1"/>
                </a:solidFill>
              </a:rPr>
              <a:t>:</a:t>
            </a:r>
            <a:br>
              <a:rPr lang="en-US" sz="2400" u="sng" dirty="0">
                <a:solidFill>
                  <a:schemeClr val="bg1"/>
                </a:solidFill>
              </a:rPr>
            </a:br>
            <a:r>
              <a:rPr lang="en-US" sz="2000" u="sng" dirty="0">
                <a:solidFill>
                  <a:schemeClr val="bg1"/>
                </a:solidFill>
              </a:rPr>
              <a:t>C-Corporation</a:t>
            </a:r>
            <a:endParaRPr lang="en-US" u="sng" dirty="0">
              <a:solidFill>
                <a:schemeClr val="bg1"/>
              </a:solidFill>
            </a:endParaRPr>
          </a:p>
          <a:p>
            <a:pPr marL="285750" indent="-285750">
              <a:buFont typeface="Wingdings" panose="05000000000000000000" pitchFamily="2" charset="2"/>
              <a:buChar char="ü"/>
            </a:pPr>
            <a:r>
              <a:rPr lang="en-US" dirty="0">
                <a:solidFill>
                  <a:schemeClr val="bg1"/>
                </a:solidFill>
              </a:rPr>
              <a:t>Double taxation </a:t>
            </a:r>
            <a:endParaRPr lang="en-US" sz="1600" dirty="0">
              <a:solidFill>
                <a:schemeClr val="bg1"/>
              </a:solidFill>
            </a:endParaRPr>
          </a:p>
          <a:p>
            <a:pPr marL="742950" lvl="1" indent="-285750">
              <a:buFont typeface="Arial" panose="020B0604020202020204" pitchFamily="34" charset="0"/>
              <a:buChar char="•"/>
            </a:pPr>
            <a:r>
              <a:rPr lang="en-US" sz="1600" dirty="0">
                <a:solidFill>
                  <a:schemeClr val="bg1"/>
                </a:solidFill>
              </a:rPr>
              <a:t>C-Corporation is taxed when profits are earned and then shareholders are taxed on the dividends they receive</a:t>
            </a:r>
          </a:p>
          <a:p>
            <a:pPr marL="285750" indent="-285750">
              <a:buFont typeface="Wingdings" panose="05000000000000000000" pitchFamily="2" charset="2"/>
              <a:buChar char="ü"/>
            </a:pPr>
            <a:r>
              <a:rPr lang="en-US" dirty="0">
                <a:solidFill>
                  <a:schemeClr val="bg1"/>
                </a:solidFill>
              </a:rPr>
              <a:t>Easy to form</a:t>
            </a:r>
          </a:p>
          <a:p>
            <a:pPr marL="285750" indent="-285750">
              <a:buFont typeface="Wingdings" panose="05000000000000000000" pitchFamily="2" charset="2"/>
              <a:buChar char="ü"/>
            </a:pPr>
            <a:r>
              <a:rPr lang="en-US" dirty="0">
                <a:solidFill>
                  <a:schemeClr val="bg1"/>
                </a:solidFill>
              </a:rPr>
              <a:t>Unlimited number of shareholders</a:t>
            </a:r>
            <a:br>
              <a:rPr lang="en-US" dirty="0">
                <a:solidFill>
                  <a:schemeClr val="bg1"/>
                </a:solidFill>
              </a:rPr>
            </a:br>
            <a:endParaRPr lang="en-US" dirty="0">
              <a:solidFill>
                <a:schemeClr val="bg1"/>
              </a:solidFill>
            </a:endParaRPr>
          </a:p>
          <a:p>
            <a:r>
              <a:rPr lang="en-US" sz="2000" u="sng" dirty="0">
                <a:solidFill>
                  <a:schemeClr val="bg1"/>
                </a:solidFill>
              </a:rPr>
              <a:t>S-Corporation</a:t>
            </a:r>
            <a:endParaRPr lang="en-US" sz="2000" dirty="0">
              <a:solidFill>
                <a:schemeClr val="bg1"/>
              </a:solidFill>
            </a:endParaRPr>
          </a:p>
          <a:p>
            <a:pPr marL="285750" indent="-285750">
              <a:buFont typeface="Calibri" panose="020F0502020204030204" pitchFamily="34" charset="0"/>
              <a:buChar char="x"/>
            </a:pPr>
            <a:r>
              <a:rPr lang="en-US" dirty="0">
                <a:solidFill>
                  <a:schemeClr val="bg1"/>
                </a:solidFill>
              </a:rPr>
              <a:t>No double taxation </a:t>
            </a:r>
            <a:endParaRPr lang="en-US" sz="1600" dirty="0">
              <a:solidFill>
                <a:schemeClr val="bg1"/>
              </a:solidFill>
            </a:endParaRPr>
          </a:p>
          <a:p>
            <a:pPr marL="285750" indent="-285750">
              <a:buFont typeface="Wingdings" panose="05000000000000000000" pitchFamily="2" charset="2"/>
              <a:buChar char="ü"/>
            </a:pPr>
            <a:r>
              <a:rPr lang="en-US" dirty="0">
                <a:solidFill>
                  <a:schemeClr val="bg1"/>
                </a:solidFill>
              </a:rPr>
              <a:t>Can only form if already a C-Corp</a:t>
            </a:r>
          </a:p>
          <a:p>
            <a:pPr marL="285750" indent="-285750">
              <a:buFont typeface="Wingdings" panose="05000000000000000000" pitchFamily="2" charset="2"/>
              <a:buChar char="ü"/>
            </a:pPr>
            <a:r>
              <a:rPr lang="en-US" dirty="0">
                <a:solidFill>
                  <a:schemeClr val="bg1"/>
                </a:solidFill>
              </a:rPr>
              <a:t>No more than 100 Shareholders allowed</a:t>
            </a:r>
          </a:p>
          <a:p>
            <a:pPr marL="285750" indent="-285750">
              <a:buFont typeface="Wingdings" panose="05000000000000000000" pitchFamily="2" charset="2"/>
              <a:buChar char="ü"/>
            </a:pPr>
            <a:endParaRPr lang="en-US" dirty="0">
              <a:solidFill>
                <a:schemeClr val="bg1"/>
              </a:solidFill>
            </a:endParaRPr>
          </a:p>
        </p:txBody>
      </p:sp>
      <p:sp>
        <p:nvSpPr>
          <p:cNvPr id="11" name="TextBox 10">
            <a:extLst>
              <a:ext uri="{FF2B5EF4-FFF2-40B4-BE49-F238E27FC236}">
                <a16:creationId xmlns:a16="http://schemas.microsoft.com/office/drawing/2014/main" id="{C1C9DEDE-7077-4A75-85D9-F529119D8681}"/>
              </a:ext>
            </a:extLst>
          </p:cNvPr>
          <p:cNvSpPr txBox="1"/>
          <p:nvPr/>
        </p:nvSpPr>
        <p:spPr>
          <a:xfrm>
            <a:off x="6187065" y="1581509"/>
            <a:ext cx="4477003" cy="3231654"/>
          </a:xfrm>
          <a:prstGeom prst="rect">
            <a:avLst/>
          </a:prstGeom>
          <a:noFill/>
        </p:spPr>
        <p:txBody>
          <a:bodyPr wrap="square" rtlCol="0">
            <a:spAutoFit/>
          </a:bodyPr>
          <a:lstStyle/>
          <a:p>
            <a:r>
              <a:rPr lang="en-US" sz="2400" b="1" dirty="0">
                <a:solidFill>
                  <a:schemeClr val="bg1"/>
                </a:solidFill>
              </a:rPr>
              <a:t>SIMILARITIES</a:t>
            </a:r>
            <a:r>
              <a:rPr lang="en-US" sz="2400" dirty="0">
                <a:solidFill>
                  <a:schemeClr val="bg1"/>
                </a:solidFill>
              </a:rPr>
              <a:t>:</a:t>
            </a:r>
          </a:p>
          <a:p>
            <a:pPr marL="285750" indent="-285750">
              <a:buFont typeface="Wingdings" panose="05000000000000000000" pitchFamily="2" charset="2"/>
              <a:buChar char="ü"/>
            </a:pPr>
            <a:r>
              <a:rPr lang="en-US" dirty="0">
                <a:solidFill>
                  <a:schemeClr val="bg1"/>
                </a:solidFill>
              </a:rPr>
              <a:t>Generally, payments are tax exempt</a:t>
            </a:r>
          </a:p>
          <a:p>
            <a:pPr marL="742950" lvl="1" indent="-285750">
              <a:buFont typeface="Courier New" panose="02070309020205020404" pitchFamily="49" charset="0"/>
              <a:buChar char="o"/>
            </a:pPr>
            <a:r>
              <a:rPr lang="en-US" sz="1600" dirty="0">
                <a:solidFill>
                  <a:schemeClr val="bg1"/>
                </a:solidFill>
              </a:rPr>
              <a:t>No exemption for legal or medical service payments on 1099-MISC or 1099-NEC</a:t>
            </a:r>
          </a:p>
          <a:p>
            <a:pPr marL="1200150" lvl="2" indent="-285750">
              <a:buFont typeface="Arial" panose="020B0604020202020204" pitchFamily="34" charset="0"/>
              <a:buChar char="•"/>
            </a:pPr>
            <a:r>
              <a:rPr lang="en-US" sz="1600" dirty="0">
                <a:solidFill>
                  <a:schemeClr val="bg1"/>
                </a:solidFill>
              </a:rPr>
              <a:t>Medical Payments: MISC box 6</a:t>
            </a:r>
          </a:p>
          <a:p>
            <a:pPr marL="1200150" lvl="2" indent="-285750">
              <a:buFont typeface="Arial" panose="020B0604020202020204" pitchFamily="34" charset="0"/>
              <a:buChar char="•"/>
            </a:pPr>
            <a:r>
              <a:rPr lang="en-US" sz="1600" dirty="0">
                <a:solidFill>
                  <a:schemeClr val="bg1"/>
                </a:solidFill>
              </a:rPr>
              <a:t>Gross proceeds paid to an attorney: MISC box 10</a:t>
            </a:r>
          </a:p>
          <a:p>
            <a:pPr marL="1200150" lvl="2" indent="-285750">
              <a:buFont typeface="Arial" panose="020B0604020202020204" pitchFamily="34" charset="0"/>
              <a:buChar char="•"/>
            </a:pPr>
            <a:endParaRPr lang="en-US" sz="1600" dirty="0">
              <a:solidFill>
                <a:schemeClr val="bg1"/>
              </a:solidFill>
            </a:endParaRPr>
          </a:p>
          <a:p>
            <a:pPr marL="285750" indent="-285750">
              <a:buFont typeface="Wingdings" panose="05000000000000000000" pitchFamily="2" charset="2"/>
              <a:buChar char="ü"/>
            </a:pPr>
            <a:r>
              <a:rPr lang="en-US" sz="1600" dirty="0">
                <a:solidFill>
                  <a:schemeClr val="bg1"/>
                </a:solidFill>
              </a:rPr>
              <a:t>Limited Liability</a:t>
            </a:r>
          </a:p>
          <a:p>
            <a:pPr marL="285750" indent="-285750">
              <a:buFont typeface="Wingdings" panose="05000000000000000000" pitchFamily="2" charset="2"/>
              <a:buChar char="ü"/>
            </a:pPr>
            <a:r>
              <a:rPr lang="en-US" sz="1600" dirty="0">
                <a:solidFill>
                  <a:schemeClr val="bg1"/>
                </a:solidFill>
              </a:rPr>
              <a:t>Separate entities</a:t>
            </a:r>
          </a:p>
          <a:p>
            <a:pPr marL="285750" indent="-285750">
              <a:buFont typeface="Wingdings" panose="05000000000000000000" pitchFamily="2" charset="2"/>
              <a:buChar char="ü"/>
            </a:pPr>
            <a:endParaRPr lang="en-US" sz="1600" dirty="0">
              <a:solidFill>
                <a:schemeClr val="bg1"/>
              </a:solidFill>
            </a:endParaRPr>
          </a:p>
          <a:p>
            <a:endParaRPr lang="en-US" dirty="0">
              <a:solidFill>
                <a:schemeClr val="bg1"/>
              </a:solidFill>
            </a:endParaRPr>
          </a:p>
        </p:txBody>
      </p:sp>
      <p:cxnSp>
        <p:nvCxnSpPr>
          <p:cNvPr id="7" name="Straight Connector 6">
            <a:extLst>
              <a:ext uri="{FF2B5EF4-FFF2-40B4-BE49-F238E27FC236}">
                <a16:creationId xmlns:a16="http://schemas.microsoft.com/office/drawing/2014/main" id="{04FB4F61-B9A5-4A63-B1D7-7222DCEA3383}"/>
              </a:ext>
            </a:extLst>
          </p:cNvPr>
          <p:cNvCxnSpPr>
            <a:cxnSpLocks/>
          </p:cNvCxnSpPr>
          <p:nvPr/>
        </p:nvCxnSpPr>
        <p:spPr>
          <a:xfrm>
            <a:off x="6034400" y="1640542"/>
            <a:ext cx="0" cy="43075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2906713"/>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6273151F-D2D3-451F-A1BD-3A49E4B4E433}"/>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8" y="137647"/>
            <a:ext cx="11289017" cy="1221849"/>
            <a:chOff x="545629" y="137647"/>
            <a:chExt cx="10156986" cy="1221849"/>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br>
                <a:rPr lang="en-US" sz="3200" b="1" dirty="0">
                  <a:solidFill>
                    <a:schemeClr val="tx1">
                      <a:lumMod val="85000"/>
                      <a:lumOff val="15000"/>
                    </a:schemeClr>
                  </a:solidFill>
                  <a:cs typeface="Calibri"/>
                </a:rPr>
              </a:br>
              <a:r>
                <a:rPr lang="en-US" sz="3200" dirty="0">
                  <a:solidFill>
                    <a:schemeClr val="tx1">
                      <a:lumMod val="85000"/>
                      <a:lumOff val="15000"/>
                    </a:schemeClr>
                  </a:solidFill>
                  <a:cs typeface="Calibri"/>
                </a:rPr>
                <a:t>Limited Liability Company (LLC) vs. Corporation</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3" name="TextBox 2">
            <a:extLst>
              <a:ext uri="{FF2B5EF4-FFF2-40B4-BE49-F238E27FC236}">
                <a16:creationId xmlns:a16="http://schemas.microsoft.com/office/drawing/2014/main" id="{E4A2657E-50A4-4E75-BBAD-CDBB5D229188}"/>
              </a:ext>
            </a:extLst>
          </p:cNvPr>
          <p:cNvSpPr txBox="1"/>
          <p:nvPr/>
        </p:nvSpPr>
        <p:spPr>
          <a:xfrm>
            <a:off x="1737765" y="1696784"/>
            <a:ext cx="4293920" cy="4062651"/>
          </a:xfrm>
          <a:prstGeom prst="rect">
            <a:avLst/>
          </a:prstGeom>
          <a:noFill/>
        </p:spPr>
        <p:txBody>
          <a:bodyPr wrap="square" rtlCol="0">
            <a:spAutoFit/>
          </a:bodyPr>
          <a:lstStyle/>
          <a:p>
            <a:r>
              <a:rPr lang="en-US" sz="2000" b="1" u="sng" dirty="0">
                <a:solidFill>
                  <a:schemeClr val="bg1"/>
                </a:solidFill>
              </a:rPr>
              <a:t>LLC</a:t>
            </a:r>
          </a:p>
          <a:p>
            <a:pPr marL="285750" indent="-285750">
              <a:buFont typeface="Arial" panose="020B0604020202020204" pitchFamily="34" charset="0"/>
              <a:buChar char="•"/>
            </a:pPr>
            <a:r>
              <a:rPr lang="en-US" dirty="0">
                <a:solidFill>
                  <a:schemeClr val="bg1"/>
                </a:solidFill>
              </a:rPr>
              <a:t>Simple management structure</a:t>
            </a:r>
          </a:p>
          <a:p>
            <a:pPr marL="285750" indent="-285750">
              <a:buFont typeface="Arial" panose="020B0604020202020204" pitchFamily="34" charset="0"/>
              <a:buChar char="•"/>
            </a:pPr>
            <a:r>
              <a:rPr lang="en-US" dirty="0">
                <a:solidFill>
                  <a:schemeClr val="bg1"/>
                </a:solidFill>
              </a:rPr>
              <a:t>No double taxation </a:t>
            </a:r>
          </a:p>
          <a:p>
            <a:pPr marL="285750" indent="-285750">
              <a:buFont typeface="Arial" panose="020B0604020202020204" pitchFamily="34" charset="0"/>
              <a:buChar char="•"/>
            </a:pPr>
            <a:r>
              <a:rPr lang="en-US" dirty="0">
                <a:solidFill>
                  <a:schemeClr val="bg1"/>
                </a:solidFill>
              </a:rPr>
              <a:t>Distributes ownership freely (members)</a:t>
            </a:r>
          </a:p>
          <a:p>
            <a:pPr marL="285750" indent="-285750">
              <a:buFont typeface="Arial" panose="020B0604020202020204" pitchFamily="34" charset="0"/>
              <a:buChar char="•"/>
            </a:pPr>
            <a:r>
              <a:rPr lang="en-US" dirty="0">
                <a:solidFill>
                  <a:schemeClr val="bg1"/>
                </a:solidFill>
              </a:rPr>
              <a:t>Created by state statute</a:t>
            </a:r>
          </a:p>
          <a:p>
            <a:pPr marL="285750" indent="-285750">
              <a:buFont typeface="Arial" panose="020B0604020202020204" pitchFamily="34" charset="0"/>
              <a:buChar char="•"/>
            </a:pPr>
            <a:r>
              <a:rPr lang="en-US" dirty="0">
                <a:solidFill>
                  <a:schemeClr val="bg1"/>
                </a:solidFill>
              </a:rPr>
              <a:t>IRS will treat LLC either as a corporation, partnership, or as part of the owner’s tax return</a:t>
            </a:r>
          </a:p>
          <a:p>
            <a:pPr marL="742950" lvl="1" indent="-285750">
              <a:buFont typeface="Courier New" panose="02070309020205020404" pitchFamily="49" charset="0"/>
              <a:buChar char="o"/>
            </a:pPr>
            <a:r>
              <a:rPr lang="en-US" sz="1600" u="sng" dirty="0">
                <a:solidFill>
                  <a:schemeClr val="bg1"/>
                </a:solidFill>
              </a:rPr>
              <a:t>Unless the LLC files Form 8832 and elect to be treated as a corporation</a:t>
            </a:r>
            <a:r>
              <a:rPr lang="en-US" sz="1600" dirty="0">
                <a:solidFill>
                  <a:schemeClr val="bg1"/>
                </a:solidFill>
              </a:rPr>
              <a:t>,</a:t>
            </a:r>
          </a:p>
          <a:p>
            <a:pPr marL="1200150" lvl="2" indent="-285750">
              <a:buFont typeface="Arial" panose="020B0604020202020204" pitchFamily="34" charset="0"/>
              <a:buChar char="•"/>
            </a:pPr>
            <a:r>
              <a:rPr lang="en-US" sz="1600" dirty="0">
                <a:solidFill>
                  <a:schemeClr val="bg1"/>
                </a:solidFill>
              </a:rPr>
              <a:t>An LLC with one member is treated as an entity disregarded as separate from its owner</a:t>
            </a:r>
          </a:p>
          <a:p>
            <a:pPr marL="1200150" lvl="2" indent="-285750">
              <a:buFont typeface="Arial" panose="020B0604020202020204" pitchFamily="34" charset="0"/>
              <a:buChar char="•"/>
            </a:pPr>
            <a:r>
              <a:rPr lang="en-US" sz="1600" dirty="0">
                <a:solidFill>
                  <a:schemeClr val="bg1"/>
                </a:solidFill>
              </a:rPr>
              <a:t>An LLC with at least two members is classified as a partnership</a:t>
            </a:r>
          </a:p>
        </p:txBody>
      </p:sp>
      <p:sp>
        <p:nvSpPr>
          <p:cNvPr id="11" name="TextBox 10">
            <a:extLst>
              <a:ext uri="{FF2B5EF4-FFF2-40B4-BE49-F238E27FC236}">
                <a16:creationId xmlns:a16="http://schemas.microsoft.com/office/drawing/2014/main" id="{2E5D5BFF-9A78-45D4-A23A-69B6377ED7B0}"/>
              </a:ext>
            </a:extLst>
          </p:cNvPr>
          <p:cNvSpPr txBox="1"/>
          <p:nvPr/>
        </p:nvSpPr>
        <p:spPr>
          <a:xfrm>
            <a:off x="6134873" y="1689400"/>
            <a:ext cx="4567742" cy="1508105"/>
          </a:xfrm>
          <a:prstGeom prst="rect">
            <a:avLst/>
          </a:prstGeom>
          <a:noFill/>
        </p:spPr>
        <p:txBody>
          <a:bodyPr wrap="square" rtlCol="0">
            <a:spAutoFit/>
          </a:bodyPr>
          <a:lstStyle/>
          <a:p>
            <a:r>
              <a:rPr lang="en-US" sz="2000" b="1" u="sng" dirty="0">
                <a:solidFill>
                  <a:schemeClr val="bg1"/>
                </a:solidFill>
              </a:rPr>
              <a:t>Corporation</a:t>
            </a:r>
          </a:p>
          <a:p>
            <a:pPr marL="285750" indent="-285750">
              <a:buFont typeface="Arial" panose="020B0604020202020204" pitchFamily="34" charset="0"/>
              <a:buChar char="•"/>
            </a:pPr>
            <a:r>
              <a:rPr lang="en-US" dirty="0">
                <a:solidFill>
                  <a:schemeClr val="bg1"/>
                </a:solidFill>
              </a:rPr>
              <a:t>Formal management structure</a:t>
            </a:r>
          </a:p>
          <a:p>
            <a:pPr marL="285750" indent="-285750">
              <a:buFont typeface="Arial" panose="020B0604020202020204" pitchFamily="34" charset="0"/>
              <a:buChar char="•"/>
            </a:pPr>
            <a:r>
              <a:rPr lang="en-US" dirty="0">
                <a:solidFill>
                  <a:schemeClr val="bg1"/>
                </a:solidFill>
              </a:rPr>
              <a:t>C-Corp: double taxation </a:t>
            </a:r>
          </a:p>
          <a:p>
            <a:pPr marL="285750" indent="-285750">
              <a:buFont typeface="Arial" panose="020B0604020202020204" pitchFamily="34" charset="0"/>
              <a:buChar char="•"/>
            </a:pPr>
            <a:r>
              <a:rPr lang="en-US" dirty="0">
                <a:solidFill>
                  <a:schemeClr val="bg1"/>
                </a:solidFill>
              </a:rPr>
              <a:t>Ownership represented by stock (stockholders)</a:t>
            </a:r>
          </a:p>
        </p:txBody>
      </p:sp>
      <p:cxnSp>
        <p:nvCxnSpPr>
          <p:cNvPr id="15" name="Straight Connector 14">
            <a:extLst>
              <a:ext uri="{FF2B5EF4-FFF2-40B4-BE49-F238E27FC236}">
                <a16:creationId xmlns:a16="http://schemas.microsoft.com/office/drawing/2014/main" id="{F353CCE5-058D-4632-B4CF-68420181A6AB}"/>
              </a:ext>
            </a:extLst>
          </p:cNvPr>
          <p:cNvCxnSpPr>
            <a:cxnSpLocks/>
          </p:cNvCxnSpPr>
          <p:nvPr/>
        </p:nvCxnSpPr>
        <p:spPr>
          <a:xfrm>
            <a:off x="6042789" y="1640542"/>
            <a:ext cx="0" cy="430756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2078E4B3-3162-4D3A-9694-40DEAB6EA82B}"/>
              </a:ext>
            </a:extLst>
          </p:cNvPr>
          <p:cNvSpPr txBox="1"/>
          <p:nvPr/>
        </p:nvSpPr>
        <p:spPr>
          <a:xfrm>
            <a:off x="6263066" y="4163176"/>
            <a:ext cx="4293921" cy="923330"/>
          </a:xfrm>
          <a:custGeom>
            <a:avLst/>
            <a:gdLst>
              <a:gd name="connsiteX0" fmla="*/ 0 w 4293921"/>
              <a:gd name="connsiteY0" fmla="*/ 0 h 923330"/>
              <a:gd name="connsiteX1" fmla="*/ 579679 w 4293921"/>
              <a:gd name="connsiteY1" fmla="*/ 0 h 923330"/>
              <a:gd name="connsiteX2" fmla="*/ 1073480 w 4293921"/>
              <a:gd name="connsiteY2" fmla="*/ 0 h 923330"/>
              <a:gd name="connsiteX3" fmla="*/ 1696099 w 4293921"/>
              <a:gd name="connsiteY3" fmla="*/ 0 h 923330"/>
              <a:gd name="connsiteX4" fmla="*/ 2104021 w 4293921"/>
              <a:gd name="connsiteY4" fmla="*/ 0 h 923330"/>
              <a:gd name="connsiteX5" fmla="*/ 2554883 w 4293921"/>
              <a:gd name="connsiteY5" fmla="*/ 0 h 923330"/>
              <a:gd name="connsiteX6" fmla="*/ 2962805 w 4293921"/>
              <a:gd name="connsiteY6" fmla="*/ 0 h 923330"/>
              <a:gd name="connsiteX7" fmla="*/ 3456606 w 4293921"/>
              <a:gd name="connsiteY7" fmla="*/ 0 h 923330"/>
              <a:gd name="connsiteX8" fmla="*/ 4293921 w 4293921"/>
              <a:gd name="connsiteY8" fmla="*/ 0 h 923330"/>
              <a:gd name="connsiteX9" fmla="*/ 4293921 w 4293921"/>
              <a:gd name="connsiteY9" fmla="*/ 461665 h 923330"/>
              <a:gd name="connsiteX10" fmla="*/ 4293921 w 4293921"/>
              <a:gd name="connsiteY10" fmla="*/ 923330 h 923330"/>
              <a:gd name="connsiteX11" fmla="*/ 3800120 w 4293921"/>
              <a:gd name="connsiteY11" fmla="*/ 923330 h 923330"/>
              <a:gd name="connsiteX12" fmla="*/ 3263380 w 4293921"/>
              <a:gd name="connsiteY12" fmla="*/ 923330 h 923330"/>
              <a:gd name="connsiteX13" fmla="*/ 2640761 w 4293921"/>
              <a:gd name="connsiteY13" fmla="*/ 923330 h 923330"/>
              <a:gd name="connsiteX14" fmla="*/ 2018143 w 4293921"/>
              <a:gd name="connsiteY14" fmla="*/ 923330 h 923330"/>
              <a:gd name="connsiteX15" fmla="*/ 1481403 w 4293921"/>
              <a:gd name="connsiteY15" fmla="*/ 923330 h 923330"/>
              <a:gd name="connsiteX16" fmla="*/ 944663 w 4293921"/>
              <a:gd name="connsiteY16" fmla="*/ 923330 h 923330"/>
              <a:gd name="connsiteX17" fmla="*/ 493801 w 4293921"/>
              <a:gd name="connsiteY17" fmla="*/ 923330 h 923330"/>
              <a:gd name="connsiteX18" fmla="*/ 0 w 4293921"/>
              <a:gd name="connsiteY18" fmla="*/ 923330 h 923330"/>
              <a:gd name="connsiteX19" fmla="*/ 0 w 4293921"/>
              <a:gd name="connsiteY19" fmla="*/ 480132 h 923330"/>
              <a:gd name="connsiteX20" fmla="*/ 0 w 4293921"/>
              <a:gd name="connsiteY20"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293921" h="923330" fill="none" extrusionOk="0">
                <a:moveTo>
                  <a:pt x="0" y="0"/>
                </a:moveTo>
                <a:cubicBezTo>
                  <a:pt x="203283" y="-19895"/>
                  <a:pt x="360262" y="31322"/>
                  <a:pt x="579679" y="0"/>
                </a:cubicBezTo>
                <a:cubicBezTo>
                  <a:pt x="799096" y="-31322"/>
                  <a:pt x="946125" y="44723"/>
                  <a:pt x="1073480" y="0"/>
                </a:cubicBezTo>
                <a:cubicBezTo>
                  <a:pt x="1200835" y="-44723"/>
                  <a:pt x="1447472" y="35943"/>
                  <a:pt x="1696099" y="0"/>
                </a:cubicBezTo>
                <a:cubicBezTo>
                  <a:pt x="1944726" y="-35943"/>
                  <a:pt x="2007422" y="45942"/>
                  <a:pt x="2104021" y="0"/>
                </a:cubicBezTo>
                <a:cubicBezTo>
                  <a:pt x="2200620" y="-45942"/>
                  <a:pt x="2346403" y="52299"/>
                  <a:pt x="2554883" y="0"/>
                </a:cubicBezTo>
                <a:cubicBezTo>
                  <a:pt x="2763363" y="-52299"/>
                  <a:pt x="2773085" y="46302"/>
                  <a:pt x="2962805" y="0"/>
                </a:cubicBezTo>
                <a:cubicBezTo>
                  <a:pt x="3152525" y="-46302"/>
                  <a:pt x="3227654" y="2416"/>
                  <a:pt x="3456606" y="0"/>
                </a:cubicBezTo>
                <a:cubicBezTo>
                  <a:pt x="3685558" y="-2416"/>
                  <a:pt x="3992788" y="48016"/>
                  <a:pt x="4293921" y="0"/>
                </a:cubicBezTo>
                <a:cubicBezTo>
                  <a:pt x="4302019" y="170810"/>
                  <a:pt x="4241409" y="368702"/>
                  <a:pt x="4293921" y="461665"/>
                </a:cubicBezTo>
                <a:cubicBezTo>
                  <a:pt x="4346433" y="554629"/>
                  <a:pt x="4293291" y="762273"/>
                  <a:pt x="4293921" y="923330"/>
                </a:cubicBezTo>
                <a:cubicBezTo>
                  <a:pt x="4127700" y="949357"/>
                  <a:pt x="3939753" y="901593"/>
                  <a:pt x="3800120" y="923330"/>
                </a:cubicBezTo>
                <a:cubicBezTo>
                  <a:pt x="3660487" y="945067"/>
                  <a:pt x="3397696" y="911811"/>
                  <a:pt x="3263380" y="923330"/>
                </a:cubicBezTo>
                <a:cubicBezTo>
                  <a:pt x="3129064" y="934849"/>
                  <a:pt x="2852741" y="877291"/>
                  <a:pt x="2640761" y="923330"/>
                </a:cubicBezTo>
                <a:cubicBezTo>
                  <a:pt x="2428781" y="969369"/>
                  <a:pt x="2210856" y="921338"/>
                  <a:pt x="2018143" y="923330"/>
                </a:cubicBezTo>
                <a:cubicBezTo>
                  <a:pt x="1825430" y="925322"/>
                  <a:pt x="1746961" y="895848"/>
                  <a:pt x="1481403" y="923330"/>
                </a:cubicBezTo>
                <a:cubicBezTo>
                  <a:pt x="1215845" y="950812"/>
                  <a:pt x="1090367" y="893143"/>
                  <a:pt x="944663" y="923330"/>
                </a:cubicBezTo>
                <a:cubicBezTo>
                  <a:pt x="798959" y="953517"/>
                  <a:pt x="632585" y="896840"/>
                  <a:pt x="493801" y="923330"/>
                </a:cubicBezTo>
                <a:cubicBezTo>
                  <a:pt x="355017" y="949820"/>
                  <a:pt x="223040" y="917911"/>
                  <a:pt x="0" y="923330"/>
                </a:cubicBezTo>
                <a:cubicBezTo>
                  <a:pt x="-36765" y="794148"/>
                  <a:pt x="32880" y="637641"/>
                  <a:pt x="0" y="480132"/>
                </a:cubicBezTo>
                <a:cubicBezTo>
                  <a:pt x="-32880" y="322623"/>
                  <a:pt x="38864" y="142485"/>
                  <a:pt x="0" y="0"/>
                </a:cubicBezTo>
                <a:close/>
              </a:path>
              <a:path w="4293921" h="923330" stroke="0" extrusionOk="0">
                <a:moveTo>
                  <a:pt x="0" y="0"/>
                </a:moveTo>
                <a:cubicBezTo>
                  <a:pt x="267112" y="-56360"/>
                  <a:pt x="466455" y="28559"/>
                  <a:pt x="622619" y="0"/>
                </a:cubicBezTo>
                <a:cubicBezTo>
                  <a:pt x="778783" y="-28559"/>
                  <a:pt x="1011273" y="9005"/>
                  <a:pt x="1116419" y="0"/>
                </a:cubicBezTo>
                <a:cubicBezTo>
                  <a:pt x="1221565" y="-9005"/>
                  <a:pt x="1428226" y="11929"/>
                  <a:pt x="1653160" y="0"/>
                </a:cubicBezTo>
                <a:cubicBezTo>
                  <a:pt x="1878094" y="-11929"/>
                  <a:pt x="2053093" y="53482"/>
                  <a:pt x="2275778" y="0"/>
                </a:cubicBezTo>
                <a:cubicBezTo>
                  <a:pt x="2498463" y="-53482"/>
                  <a:pt x="2582965" y="21303"/>
                  <a:pt x="2726640" y="0"/>
                </a:cubicBezTo>
                <a:cubicBezTo>
                  <a:pt x="2870315" y="-21303"/>
                  <a:pt x="3154185" y="46809"/>
                  <a:pt x="3306319" y="0"/>
                </a:cubicBezTo>
                <a:cubicBezTo>
                  <a:pt x="3458453" y="-46809"/>
                  <a:pt x="3623592" y="29484"/>
                  <a:pt x="3800120" y="0"/>
                </a:cubicBezTo>
                <a:cubicBezTo>
                  <a:pt x="3976648" y="-29484"/>
                  <a:pt x="4099164" y="52197"/>
                  <a:pt x="4293921" y="0"/>
                </a:cubicBezTo>
                <a:cubicBezTo>
                  <a:pt x="4312332" y="206839"/>
                  <a:pt x="4253363" y="260611"/>
                  <a:pt x="4293921" y="470898"/>
                </a:cubicBezTo>
                <a:cubicBezTo>
                  <a:pt x="4334479" y="681185"/>
                  <a:pt x="4291274" y="760585"/>
                  <a:pt x="4293921" y="923330"/>
                </a:cubicBezTo>
                <a:cubicBezTo>
                  <a:pt x="4060650" y="924882"/>
                  <a:pt x="3801803" y="861891"/>
                  <a:pt x="3671302" y="923330"/>
                </a:cubicBezTo>
                <a:cubicBezTo>
                  <a:pt x="3540801" y="984769"/>
                  <a:pt x="3307074" y="870678"/>
                  <a:pt x="3177502" y="923330"/>
                </a:cubicBezTo>
                <a:cubicBezTo>
                  <a:pt x="3047930" y="975982"/>
                  <a:pt x="2822208" y="896042"/>
                  <a:pt x="2640761" y="923330"/>
                </a:cubicBezTo>
                <a:cubicBezTo>
                  <a:pt x="2459314" y="950618"/>
                  <a:pt x="2315856" y="899312"/>
                  <a:pt x="2018143" y="923330"/>
                </a:cubicBezTo>
                <a:cubicBezTo>
                  <a:pt x="1720430" y="947348"/>
                  <a:pt x="1654850" y="887121"/>
                  <a:pt x="1395524" y="923330"/>
                </a:cubicBezTo>
                <a:cubicBezTo>
                  <a:pt x="1136198" y="959539"/>
                  <a:pt x="1094205" y="864230"/>
                  <a:pt x="858784" y="923330"/>
                </a:cubicBezTo>
                <a:cubicBezTo>
                  <a:pt x="623363" y="982430"/>
                  <a:pt x="215283" y="833402"/>
                  <a:pt x="0" y="923330"/>
                </a:cubicBezTo>
                <a:cubicBezTo>
                  <a:pt x="-6179" y="818467"/>
                  <a:pt x="13183" y="597143"/>
                  <a:pt x="0" y="443198"/>
                </a:cubicBezTo>
                <a:cubicBezTo>
                  <a:pt x="-13183" y="289253"/>
                  <a:pt x="31720" y="183240"/>
                  <a:pt x="0" y="0"/>
                </a:cubicBezTo>
                <a:close/>
              </a:path>
            </a:pathLst>
          </a:custGeom>
          <a:solidFill>
            <a:schemeClr val="bg1"/>
          </a:solidFill>
          <a:ln>
            <a:solidFill>
              <a:schemeClr val="tx1"/>
            </a:solidFill>
            <a:extLst>
              <a:ext uri="{C807C97D-BFC1-408E-A445-0C87EB9F89A2}">
                <ask:lineSketchStyleProps xmlns:ask="http://schemas.microsoft.com/office/drawing/2018/sketchyshapes" sd="1809660896">
                  <a:prstGeom prst="rect">
                    <a:avLst/>
                  </a:prstGeom>
                  <ask:type>
                    <ask:lineSketchScribble/>
                  </ask:type>
                </ask:lineSketchStyleProps>
              </a:ext>
            </a:extLst>
          </a:ln>
        </p:spPr>
        <p:txBody>
          <a:bodyPr wrap="square" rtlCol="0">
            <a:spAutoFit/>
          </a:bodyPr>
          <a:lstStyle/>
          <a:p>
            <a:r>
              <a:rPr lang="en-US" i="1" dirty="0">
                <a:solidFill>
                  <a:sysClr val="windowText" lastClr="000000"/>
                </a:solidFill>
              </a:rPr>
              <a:t>If you see a Gov class is incorrect or suspect it is incorrect, please let SAB know. We want to try to clean up our supplier record.</a:t>
            </a:r>
          </a:p>
        </p:txBody>
      </p:sp>
    </p:spTree>
    <p:custDataLst>
      <p:tags r:id="rId1"/>
    </p:custDataLst>
    <p:extLst>
      <p:ext uri="{BB962C8B-B14F-4D97-AF65-F5344CB8AC3E}">
        <p14:creationId xmlns:p14="http://schemas.microsoft.com/office/powerpoint/2010/main" val="2897570949"/>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0156986" cy="1106574"/>
            <a:chOff x="545629" y="137647"/>
            <a:chExt cx="10156986" cy="1106574"/>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Adjust Withholding Screen</a:t>
              </a:r>
              <a:endParaRPr lang="en-US" sz="3200" b="1" dirty="0">
                <a:solidFill>
                  <a:schemeClr val="tx1">
                    <a:lumMod val="85000"/>
                    <a:lumOff val="15000"/>
                  </a:schemeClr>
                </a:solidFill>
                <a:cs typeface="Calibri"/>
              </a:endParaRP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9" name="Rectangle: Rounded Corners 8">
            <a:extLst>
              <a:ext uri="{FF2B5EF4-FFF2-40B4-BE49-F238E27FC236}">
                <a16:creationId xmlns:a16="http://schemas.microsoft.com/office/drawing/2014/main" id="{42BF86E5-251A-4AB6-8896-9BE9EEB539AB}"/>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7A65E802-2359-4143-86E1-C197FA59B19F}"/>
              </a:ext>
            </a:extLst>
          </p:cNvPr>
          <p:cNvSpPr txBox="1"/>
          <p:nvPr/>
        </p:nvSpPr>
        <p:spPr>
          <a:xfrm>
            <a:off x="1864915" y="1743730"/>
            <a:ext cx="4915223" cy="3970318"/>
          </a:xfrm>
          <a:prstGeom prst="rect">
            <a:avLst/>
          </a:prstGeom>
          <a:noFill/>
        </p:spPr>
        <p:txBody>
          <a:bodyPr wrap="square" rtlCol="0">
            <a:spAutoFit/>
          </a:bodyPr>
          <a:lstStyle/>
          <a:p>
            <a:r>
              <a:rPr lang="en-US" sz="2000" u="sng" dirty="0">
                <a:solidFill>
                  <a:schemeClr val="bg1"/>
                </a:solidFill>
              </a:rPr>
              <a:t>Common errors</a:t>
            </a:r>
          </a:p>
          <a:p>
            <a:endParaRPr lang="en-US" sz="800" u="sng" dirty="0">
              <a:solidFill>
                <a:schemeClr val="bg1"/>
              </a:solidFill>
            </a:endParaRPr>
          </a:p>
          <a:p>
            <a:pPr marL="285750" indent="-285750">
              <a:buFont typeface="Arial" panose="020B0604020202020204" pitchFamily="34" charset="0"/>
              <a:buChar char="•"/>
            </a:pPr>
            <a:r>
              <a:rPr lang="en-US" dirty="0">
                <a:solidFill>
                  <a:schemeClr val="bg1"/>
                </a:solidFill>
              </a:rPr>
              <a:t>Selecting ‘1099’ as the Withholding Type. This is no longer a valid type.  </a:t>
            </a:r>
          </a:p>
          <a:p>
            <a:pPr marL="742950" lvl="1" indent="-285750">
              <a:buFont typeface="Courier New" panose="02070309020205020404" pitchFamily="49" charset="0"/>
              <a:buChar char="o"/>
            </a:pPr>
            <a:r>
              <a:rPr lang="en-US" dirty="0">
                <a:solidFill>
                  <a:schemeClr val="bg1"/>
                </a:solidFill>
              </a:rPr>
              <a:t>Please select 1099G, 1099M, or 1099N </a:t>
            </a:r>
          </a:p>
          <a:p>
            <a:pPr lvl="1"/>
            <a:endParaRPr lang="en-US" sz="800" dirty="0">
              <a:solidFill>
                <a:schemeClr val="bg1"/>
              </a:solidFill>
            </a:endParaRPr>
          </a:p>
          <a:p>
            <a:pPr marL="285750" indent="-285750">
              <a:buFont typeface="Arial" panose="020B0604020202020204" pitchFamily="34" charset="0"/>
              <a:buChar char="•"/>
            </a:pPr>
            <a:r>
              <a:rPr lang="en-US" dirty="0">
                <a:solidFill>
                  <a:schemeClr val="bg1"/>
                </a:solidFill>
              </a:rPr>
              <a:t>Marking a foreign vendor payment for withholding</a:t>
            </a:r>
          </a:p>
          <a:p>
            <a:pPr marL="742950" lvl="1" indent="-285750">
              <a:buFont typeface="Courier New" panose="02070309020205020404" pitchFamily="49" charset="0"/>
              <a:buChar char="o"/>
            </a:pPr>
            <a:r>
              <a:rPr lang="en-US" dirty="0">
                <a:solidFill>
                  <a:schemeClr val="bg1"/>
                </a:solidFill>
              </a:rPr>
              <a:t>Foreign vendor payments are generally not 1099 reportable</a:t>
            </a:r>
          </a:p>
          <a:p>
            <a:pPr marL="742950" lvl="1" indent="-285750">
              <a:buFont typeface="Courier New" panose="02070309020205020404" pitchFamily="49" charset="0"/>
              <a:buChar char="o"/>
            </a:pPr>
            <a:r>
              <a:rPr lang="en-US" dirty="0">
                <a:solidFill>
                  <a:schemeClr val="bg1"/>
                </a:solidFill>
              </a:rPr>
              <a:t>If you think one of your foreign vendor payments is 1099 reportable, please contact SAB and we will help you determine if it is </a:t>
            </a:r>
          </a:p>
          <a:p>
            <a:endParaRPr lang="en-US" dirty="0">
              <a:solidFill>
                <a:schemeClr val="bg1"/>
              </a:solidFill>
            </a:endParaRPr>
          </a:p>
        </p:txBody>
      </p:sp>
      <p:pic>
        <p:nvPicPr>
          <p:cNvPr id="6" name="Picture 5">
            <a:extLst>
              <a:ext uri="{FF2B5EF4-FFF2-40B4-BE49-F238E27FC236}">
                <a16:creationId xmlns:a16="http://schemas.microsoft.com/office/drawing/2014/main" id="{E107988C-023E-4DB2-9E33-4698380370DB}"/>
              </a:ext>
            </a:extLst>
          </p:cNvPr>
          <p:cNvPicPr>
            <a:picLocks noChangeAspect="1"/>
          </p:cNvPicPr>
          <p:nvPr/>
        </p:nvPicPr>
        <p:blipFill rotWithShape="1">
          <a:blip r:embed="rId5"/>
          <a:srcRect l="40488"/>
          <a:stretch/>
        </p:blipFill>
        <p:spPr>
          <a:xfrm>
            <a:off x="6986877" y="2118050"/>
            <a:ext cx="3588156" cy="3220322"/>
          </a:xfrm>
          <a:prstGeom prst="rect">
            <a:avLst/>
          </a:prstGeom>
        </p:spPr>
      </p:pic>
    </p:spTree>
    <p:custDataLst>
      <p:tags r:id="rId1"/>
    </p:custDataLst>
    <p:extLst>
      <p:ext uri="{BB962C8B-B14F-4D97-AF65-F5344CB8AC3E}">
        <p14:creationId xmlns:p14="http://schemas.microsoft.com/office/powerpoint/2010/main" val="2361724989"/>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A6B58876-37A3-4ECB-AF62-A6AAA26D2A20}"/>
              </a:ext>
            </a:extLst>
          </p:cNvPr>
          <p:cNvSpPr/>
          <p:nvPr/>
        </p:nvSpPr>
        <p:spPr>
          <a:xfrm>
            <a:off x="1658176" y="1343010"/>
            <a:ext cx="9141297" cy="4709168"/>
          </a:xfrm>
          <a:prstGeom prst="roundRect">
            <a:avLst/>
          </a:prstGeom>
          <a:solidFill>
            <a:schemeClr val="accent5">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5AF5260-E6FE-418F-A98B-B3A658B523BA}"/>
              </a:ext>
            </a:extLst>
          </p:cNvPr>
          <p:cNvSpPr txBox="1"/>
          <p:nvPr/>
        </p:nvSpPr>
        <p:spPr>
          <a:xfrm>
            <a:off x="3196637" y="6462450"/>
            <a:ext cx="6201472"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dirty="0">
                <a:ea typeface="+mn-lt"/>
                <a:cs typeface="+mn-lt"/>
              </a:rPr>
              <a:t>DAILY OPERATIONS SECTION | STATE ACCOUNTING BUREAU (SAB)</a:t>
            </a:r>
            <a:endParaRPr lang="en-US" sz="1400" dirty="0">
              <a:cs typeface="Calibri"/>
            </a:endParaRPr>
          </a:p>
        </p:txBody>
      </p:sp>
      <p:grpSp>
        <p:nvGrpSpPr>
          <p:cNvPr id="13" name="Group 12">
            <a:extLst>
              <a:ext uri="{FF2B5EF4-FFF2-40B4-BE49-F238E27FC236}">
                <a16:creationId xmlns:a16="http://schemas.microsoft.com/office/drawing/2014/main" id="{16B28A06-567D-4677-A1E4-0C7AEF68A939}"/>
              </a:ext>
            </a:extLst>
          </p:cNvPr>
          <p:cNvGrpSpPr/>
          <p:nvPr/>
        </p:nvGrpSpPr>
        <p:grpSpPr>
          <a:xfrm>
            <a:off x="545629" y="137647"/>
            <a:ext cx="11246978" cy="1221849"/>
            <a:chOff x="545629" y="137647"/>
            <a:chExt cx="10156986" cy="1221849"/>
          </a:xfrm>
        </p:grpSpPr>
        <p:sp>
          <p:nvSpPr>
            <p:cNvPr id="18" name="TextBox 17">
              <a:extLst>
                <a:ext uri="{FF2B5EF4-FFF2-40B4-BE49-F238E27FC236}">
                  <a16:creationId xmlns:a16="http://schemas.microsoft.com/office/drawing/2014/main" id="{2D6571E4-E13E-41ED-BEB1-24C6EC9012F3}"/>
                </a:ext>
              </a:extLst>
            </p:cNvPr>
            <p:cNvSpPr txBox="1"/>
            <p:nvPr/>
          </p:nvSpPr>
          <p:spPr>
            <a:xfrm>
              <a:off x="1486899" y="282278"/>
              <a:ext cx="9215716"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chemeClr val="tx1">
                      <a:lumMod val="85000"/>
                      <a:lumOff val="15000"/>
                    </a:schemeClr>
                  </a:solidFill>
                  <a:cs typeface="Calibri"/>
                </a:rPr>
                <a:t>1099 Reporting: </a:t>
              </a:r>
              <a:r>
                <a:rPr lang="en-US" sz="3200" dirty="0">
                  <a:solidFill>
                    <a:schemeClr val="tx1">
                      <a:lumMod val="85000"/>
                      <a:lumOff val="15000"/>
                    </a:schemeClr>
                  </a:solidFill>
                  <a:cs typeface="Calibri"/>
                </a:rPr>
                <a:t>Software, Services, and Cloud Transactions</a:t>
              </a:r>
            </a:p>
          </p:txBody>
        </p:sp>
        <p:sp>
          <p:nvSpPr>
            <p:cNvPr id="19" name="TextBox 18">
              <a:extLst>
                <a:ext uri="{FF2B5EF4-FFF2-40B4-BE49-F238E27FC236}">
                  <a16:creationId xmlns:a16="http://schemas.microsoft.com/office/drawing/2014/main" id="{23A6F1E3-B039-4C09-BA7D-E93E22F69C6C}"/>
                </a:ext>
              </a:extLst>
            </p:cNvPr>
            <p:cNvSpPr txBox="1"/>
            <p:nvPr/>
          </p:nvSpPr>
          <p:spPr>
            <a:xfrm>
              <a:off x="1489137" y="874889"/>
              <a:ext cx="71986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pic>
          <p:nvPicPr>
            <p:cNvPr id="20" name="Picture 19">
              <a:extLst>
                <a:ext uri="{FF2B5EF4-FFF2-40B4-BE49-F238E27FC236}">
                  <a16:creationId xmlns:a16="http://schemas.microsoft.com/office/drawing/2014/main" id="{B47D1DC9-12D3-45B4-B10E-B134BE5EB58C}"/>
                </a:ext>
              </a:extLst>
            </p:cNvPr>
            <p:cNvPicPr>
              <a:picLocks noChangeAspect="1"/>
            </p:cNvPicPr>
            <p:nvPr/>
          </p:nvPicPr>
          <p:blipFill rotWithShape="1">
            <a:blip r:embed="rId4"/>
            <a:srcRect r="-3" b="-3"/>
            <a:stretch/>
          </p:blipFill>
          <p:spPr>
            <a:xfrm>
              <a:off x="545629" y="137647"/>
              <a:ext cx="936755" cy="94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grpSp>
      <p:sp>
        <p:nvSpPr>
          <p:cNvPr id="2" name="TextBox 1">
            <a:extLst>
              <a:ext uri="{FF2B5EF4-FFF2-40B4-BE49-F238E27FC236}">
                <a16:creationId xmlns:a16="http://schemas.microsoft.com/office/drawing/2014/main" id="{9597B000-9704-4BF9-9ADF-233FFC961891}"/>
              </a:ext>
            </a:extLst>
          </p:cNvPr>
          <p:cNvSpPr txBox="1"/>
          <p:nvPr/>
        </p:nvSpPr>
        <p:spPr>
          <a:xfrm>
            <a:off x="2050813" y="1623551"/>
            <a:ext cx="8569547" cy="3416320"/>
          </a:xfrm>
          <a:prstGeom prst="rect">
            <a:avLst/>
          </a:prstGeom>
          <a:noFill/>
        </p:spPr>
        <p:txBody>
          <a:bodyPr wrap="square" rtlCol="0">
            <a:spAutoFit/>
          </a:bodyPr>
          <a:lstStyle/>
          <a:p>
            <a:r>
              <a:rPr lang="en-US"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t>Question:</a:t>
            </a:r>
            <a:br>
              <a:rPr lang="en-US" dirty="0">
                <a:solidFill>
                  <a:schemeClr val="bg1"/>
                </a:solidFill>
                <a:effectLst/>
                <a:latin typeface="Helvetica" panose="020B0604020202020204" pitchFamily="34" charset="0"/>
                <a:ea typeface="Times New Roman" panose="02020603050405020304" pitchFamily="18" charset="0"/>
                <a:cs typeface="Times New Roman" panose="02020603050405020304" pitchFamily="18" charset="0"/>
              </a:rPr>
            </a:br>
            <a:r>
              <a:rPr lang="en-US" dirty="0">
                <a:solidFill>
                  <a:schemeClr val="bg1"/>
                </a:solidFill>
                <a:effectLst/>
                <a:ea typeface="Times New Roman" panose="02020603050405020304" pitchFamily="18" charset="0"/>
                <a:cs typeface="Times New Roman" panose="02020603050405020304" pitchFamily="18" charset="0"/>
              </a:rPr>
              <a:t>How do I determine if licenses for software are 1099 reportable?</a:t>
            </a:r>
          </a:p>
          <a:p>
            <a:endParaRPr lang="en-US" dirty="0">
              <a:solidFill>
                <a:schemeClr val="bg1"/>
              </a:solidFill>
              <a:latin typeface="Helvetica" panose="020B0604020202020204" pitchFamily="34" charset="0"/>
              <a:cs typeface="Times New Roman" panose="02020603050405020304" pitchFamily="18" charset="0"/>
            </a:endParaRPr>
          </a:p>
          <a:p>
            <a:r>
              <a:rPr lang="en-US" dirty="0">
                <a:solidFill>
                  <a:schemeClr val="bg1"/>
                </a:solidFill>
                <a:latin typeface="Helvetica" panose="020B0604020202020204" pitchFamily="34" charset="0"/>
                <a:cs typeface="Helvetica" panose="020B0604020202020204" pitchFamily="34" charset="0"/>
              </a:rPr>
              <a:t>Answer:</a:t>
            </a:r>
            <a:br>
              <a:rPr lang="en-US" dirty="0">
                <a:solidFill>
                  <a:schemeClr val="bg1"/>
                </a:solidFill>
                <a:cs typeface="Helvetica" panose="020B0604020202020204" pitchFamily="34" charset="0"/>
              </a:rPr>
            </a:br>
            <a:r>
              <a:rPr lang="en-US" dirty="0">
                <a:solidFill>
                  <a:schemeClr val="bg1"/>
                </a:solidFill>
                <a:cs typeface="Helvetica" panose="020B0604020202020204" pitchFamily="34" charset="0"/>
              </a:rPr>
              <a:t>The facts of each situation need to be analyzed to determine whether a payment is a:</a:t>
            </a:r>
          </a:p>
          <a:p>
            <a:pPr marL="342900" indent="-342900">
              <a:buAutoNum type="alphaLcParenR"/>
            </a:pPr>
            <a:r>
              <a:rPr lang="en-US" dirty="0">
                <a:solidFill>
                  <a:schemeClr val="bg1"/>
                </a:solidFill>
                <a:cs typeface="Helvetica" panose="020B0604020202020204" pitchFamily="34" charset="0"/>
              </a:rPr>
              <a:t>Service (1099-NEC reportable)</a:t>
            </a:r>
          </a:p>
          <a:p>
            <a:pPr marL="342900" indent="-342900">
              <a:buAutoNum type="alphaLcParenR"/>
            </a:pPr>
            <a:r>
              <a:rPr lang="en-US" dirty="0">
                <a:solidFill>
                  <a:schemeClr val="bg1"/>
                </a:solidFill>
                <a:cs typeface="Helvetica" panose="020B0604020202020204" pitchFamily="34" charset="0"/>
              </a:rPr>
              <a:t>Rental payment (1099-MISC box 1 reportable)</a:t>
            </a:r>
          </a:p>
          <a:p>
            <a:pPr marL="342900" indent="-342900">
              <a:buAutoNum type="alphaLcParenR"/>
            </a:pPr>
            <a:r>
              <a:rPr lang="en-US" dirty="0">
                <a:solidFill>
                  <a:schemeClr val="bg1"/>
                </a:solidFill>
                <a:cs typeface="Helvetica" panose="020B0604020202020204" pitchFamily="34" charset="0"/>
              </a:rPr>
              <a:t>In the category of a merchandise payment (not reportable)</a:t>
            </a:r>
          </a:p>
          <a:p>
            <a:pPr marL="342900" indent="-342900">
              <a:buAutoNum type="alphaLcParenR"/>
            </a:pPr>
            <a:r>
              <a:rPr lang="en-US" dirty="0">
                <a:solidFill>
                  <a:schemeClr val="bg1"/>
                </a:solidFill>
                <a:cs typeface="Helvetica" panose="020B0604020202020204" pitchFamily="34" charset="0"/>
              </a:rPr>
              <a:t>Royalty payment (few specialized instances) (1099-MISC box 2 reportable)</a:t>
            </a:r>
          </a:p>
          <a:p>
            <a:pPr marL="342900" indent="-342900">
              <a:buAutoNum type="alphaLcParenR"/>
            </a:pPr>
            <a:endParaRPr lang="en-US" dirty="0">
              <a:solidFill>
                <a:schemeClr val="bg1"/>
              </a:solidFill>
              <a:cs typeface="Helvetica" panose="020B0604020202020204" pitchFamily="34" charset="0"/>
            </a:endParaRPr>
          </a:p>
          <a:p>
            <a:r>
              <a:rPr lang="en-US" dirty="0">
                <a:solidFill>
                  <a:schemeClr val="bg1"/>
                </a:solidFill>
                <a:cs typeface="Helvetica" panose="020B0604020202020204" pitchFamily="34" charset="0"/>
              </a:rPr>
              <a:t>In all these reportable situations, however, C-Corp and S-Corp recipients are “exempt recipients”. No 1099 is filed.</a:t>
            </a:r>
          </a:p>
        </p:txBody>
      </p:sp>
      <p:sp>
        <p:nvSpPr>
          <p:cNvPr id="11" name="TextBox 10">
            <a:extLst>
              <a:ext uri="{FF2B5EF4-FFF2-40B4-BE49-F238E27FC236}">
                <a16:creationId xmlns:a16="http://schemas.microsoft.com/office/drawing/2014/main" id="{6E35F3E2-11FD-4D13-833F-992CDE727CE9}"/>
              </a:ext>
            </a:extLst>
          </p:cNvPr>
          <p:cNvSpPr txBox="1"/>
          <p:nvPr/>
        </p:nvSpPr>
        <p:spPr>
          <a:xfrm>
            <a:off x="1905836" y="5336780"/>
            <a:ext cx="8645976" cy="646331"/>
          </a:xfrm>
          <a:prstGeom prst="rect">
            <a:avLst/>
          </a:prstGeom>
          <a:noFill/>
        </p:spPr>
        <p:txBody>
          <a:bodyPr wrap="square" rtlCol="0">
            <a:spAutoFit/>
          </a:bodyPr>
          <a:lstStyle/>
          <a:p>
            <a:pPr algn="ctr"/>
            <a:r>
              <a:rPr lang="en-US" b="1" dirty="0">
                <a:solidFill>
                  <a:schemeClr val="accent1">
                    <a:lumMod val="60000"/>
                    <a:lumOff val="40000"/>
                  </a:schemeClr>
                </a:solidFill>
              </a:rPr>
              <a:t>Visit our 1099 Reporting documents on our resource page to find a </a:t>
            </a:r>
            <a:r>
              <a:rPr lang="en-US" b="1" dirty="0">
                <a:solidFill>
                  <a:schemeClr val="accent1">
                    <a:lumMod val="60000"/>
                    <a:lumOff val="40000"/>
                  </a:schemeClr>
                </a:solidFill>
                <a:hlinkClick r:id="rId5">
                  <a:extLst>
                    <a:ext uri="{A12FA001-AC4F-418D-AE19-62706E023703}">
                      <ahyp:hlinkClr xmlns:ahyp="http://schemas.microsoft.com/office/drawing/2018/hyperlinkcolor" val="tx"/>
                    </a:ext>
                  </a:extLst>
                </a:hlinkClick>
              </a:rPr>
              <a:t>PDF</a:t>
            </a:r>
            <a:r>
              <a:rPr lang="en-US" b="1" dirty="0">
                <a:solidFill>
                  <a:schemeClr val="accent1">
                    <a:lumMod val="60000"/>
                    <a:lumOff val="40000"/>
                  </a:schemeClr>
                </a:solidFill>
              </a:rPr>
              <a:t> that explains the characteristics which determine service, rental, royalty, and merchandise categorization.</a:t>
            </a:r>
          </a:p>
        </p:txBody>
      </p:sp>
    </p:spTree>
    <p:custDataLst>
      <p:tags r:id="rId1"/>
    </p:custDataLst>
    <p:extLst>
      <p:ext uri="{BB962C8B-B14F-4D97-AF65-F5344CB8AC3E}">
        <p14:creationId xmlns:p14="http://schemas.microsoft.com/office/powerpoint/2010/main" val="3392419095"/>
      </p:ext>
    </p:extLst>
  </p:cSld>
  <p:clrMapOvr>
    <a:masterClrMapping/>
  </p:clrMapOvr>
  <mc:AlternateContent xmlns:mc="http://schemas.openxmlformats.org/markup-compatibility/2006" xmlns:p14="http://schemas.microsoft.com/office/powerpoint/2010/main">
    <mc:Choice Requires="p14">
      <p:transition spd="slow" p14:dur="1300" advTm="14388">
        <p14:pan dir="u"/>
      </p:transition>
    </mc:Choice>
    <mc:Fallback xmlns="">
      <p:transition spd="slow" advTm="14388">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8|2.9|2.9|3.3"/>
</p:tagLst>
</file>

<file path=ppt/tags/tag10.xml><?xml version="1.0" encoding="utf-8"?>
<p:tagLst xmlns:a="http://schemas.openxmlformats.org/drawingml/2006/main" xmlns:r="http://schemas.openxmlformats.org/officeDocument/2006/relationships" xmlns:p="http://schemas.openxmlformats.org/presentationml/2006/main">
  <p:tag name="TIMING" val="|1.8|2.9|2.9|3.3"/>
</p:tagLst>
</file>

<file path=ppt/tags/tag11.xml><?xml version="1.0" encoding="utf-8"?>
<p:tagLst xmlns:a="http://schemas.openxmlformats.org/drawingml/2006/main" xmlns:r="http://schemas.openxmlformats.org/officeDocument/2006/relationships" xmlns:p="http://schemas.openxmlformats.org/presentationml/2006/main">
  <p:tag name="TIMING" val="|1.8|2.9|2.9|3.3"/>
</p:tagLst>
</file>

<file path=ppt/tags/tag12.xml><?xml version="1.0" encoding="utf-8"?>
<p:tagLst xmlns:a="http://schemas.openxmlformats.org/drawingml/2006/main" xmlns:r="http://schemas.openxmlformats.org/officeDocument/2006/relationships" xmlns:p="http://schemas.openxmlformats.org/presentationml/2006/main">
  <p:tag name="TIMING" val="|1.8|2.9|2.9|3.3"/>
</p:tagLst>
</file>

<file path=ppt/tags/tag13.xml><?xml version="1.0" encoding="utf-8"?>
<p:tagLst xmlns:a="http://schemas.openxmlformats.org/drawingml/2006/main" xmlns:r="http://schemas.openxmlformats.org/officeDocument/2006/relationships" xmlns:p="http://schemas.openxmlformats.org/presentationml/2006/main">
  <p:tag name="TIMING" val="|1.8|2.9|2.9|3.3"/>
</p:tagLst>
</file>

<file path=ppt/tags/tag2.xml><?xml version="1.0" encoding="utf-8"?>
<p:tagLst xmlns:a="http://schemas.openxmlformats.org/drawingml/2006/main" xmlns:r="http://schemas.openxmlformats.org/officeDocument/2006/relationships" xmlns:p="http://schemas.openxmlformats.org/presentationml/2006/main">
  <p:tag name="TIMING" val="|1.8|2.9|2.9|3.3"/>
</p:tagLst>
</file>

<file path=ppt/tags/tag3.xml><?xml version="1.0" encoding="utf-8"?>
<p:tagLst xmlns:a="http://schemas.openxmlformats.org/drawingml/2006/main" xmlns:r="http://schemas.openxmlformats.org/officeDocument/2006/relationships" xmlns:p="http://schemas.openxmlformats.org/presentationml/2006/main">
  <p:tag name="TIMING" val="|1.8|2.9|2.9|3.3"/>
</p:tagLst>
</file>

<file path=ppt/tags/tag4.xml><?xml version="1.0" encoding="utf-8"?>
<p:tagLst xmlns:a="http://schemas.openxmlformats.org/drawingml/2006/main" xmlns:r="http://schemas.openxmlformats.org/officeDocument/2006/relationships" xmlns:p="http://schemas.openxmlformats.org/presentationml/2006/main">
  <p:tag name="TIMING" val="|1.8|2.9|2.9|3.3"/>
</p:tagLst>
</file>

<file path=ppt/tags/tag5.xml><?xml version="1.0" encoding="utf-8"?>
<p:tagLst xmlns:a="http://schemas.openxmlformats.org/drawingml/2006/main" xmlns:r="http://schemas.openxmlformats.org/officeDocument/2006/relationships" xmlns:p="http://schemas.openxmlformats.org/presentationml/2006/main">
  <p:tag name="TIMING" val="|1.8|2.9|2.9|3.3"/>
</p:tagLst>
</file>

<file path=ppt/tags/tag6.xml><?xml version="1.0" encoding="utf-8"?>
<p:tagLst xmlns:a="http://schemas.openxmlformats.org/drawingml/2006/main" xmlns:r="http://schemas.openxmlformats.org/officeDocument/2006/relationships" xmlns:p="http://schemas.openxmlformats.org/presentationml/2006/main">
  <p:tag name="TIMING" val="|1.8|2.9|2.9|3.3"/>
</p:tagLst>
</file>

<file path=ppt/tags/tag7.xml><?xml version="1.0" encoding="utf-8"?>
<p:tagLst xmlns:a="http://schemas.openxmlformats.org/drawingml/2006/main" xmlns:r="http://schemas.openxmlformats.org/officeDocument/2006/relationships" xmlns:p="http://schemas.openxmlformats.org/presentationml/2006/main">
  <p:tag name="TIMING" val="|1.8|2.9|2.9|3.3"/>
</p:tagLst>
</file>

<file path=ppt/tags/tag8.xml><?xml version="1.0" encoding="utf-8"?>
<p:tagLst xmlns:a="http://schemas.openxmlformats.org/drawingml/2006/main" xmlns:r="http://schemas.openxmlformats.org/officeDocument/2006/relationships" xmlns:p="http://schemas.openxmlformats.org/presentationml/2006/main">
  <p:tag name="TIMING" val="|1.8|2.9|2.9|3.3"/>
</p:tagLst>
</file>

<file path=ppt/tags/tag9.xml><?xml version="1.0" encoding="utf-8"?>
<p:tagLst xmlns:a="http://schemas.openxmlformats.org/drawingml/2006/main" xmlns:r="http://schemas.openxmlformats.org/officeDocument/2006/relationships" xmlns:p="http://schemas.openxmlformats.org/presentationml/2006/main">
  <p:tag name="TIMING" val="|1.8|2.9|2.9|3.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1280</TotalTime>
  <Words>1480</Words>
  <Application>Microsoft Office PowerPoint</Application>
  <PresentationFormat>Widescreen</PresentationFormat>
  <Paragraphs>155</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Courier New</vt:lpstr>
      <vt:lpstr>Helvetica</vt:lpstr>
      <vt:lpstr>Source Sans Pro</vt:lpstr>
      <vt:lpstr>Symbol</vt:lpstr>
      <vt:lpstr>Wingdings</vt:lpstr>
      <vt:lpstr>Office Theme</vt:lpstr>
      <vt:lpstr> 1099 Reporting:  Live Training/Discussion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Campbell, Elisa</dc:creator>
  <cp:lastModifiedBy>Campbell, Elisa</cp:lastModifiedBy>
  <cp:revision>1264</cp:revision>
  <dcterms:created xsi:type="dcterms:W3CDTF">2021-09-27T13:26:23Z</dcterms:created>
  <dcterms:modified xsi:type="dcterms:W3CDTF">2022-12-15T20:51:24Z</dcterms:modified>
</cp:coreProperties>
</file>