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0"/>
  </p:notesMasterIdLst>
  <p:sldIdLst>
    <p:sldId id="256" r:id="rId5"/>
    <p:sldId id="257" r:id="rId6"/>
    <p:sldId id="264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6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9" autoAdjust="0"/>
    <p:restoredTop sz="70024" autoAdjust="0"/>
  </p:normalViewPr>
  <p:slideViewPr>
    <p:cSldViewPr snapToGrid="0">
      <p:cViewPr varScale="1">
        <p:scale>
          <a:sx n="78" d="100"/>
          <a:sy n="78" d="100"/>
        </p:scale>
        <p:origin x="187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ECF17D-788D-4CC7-921F-684B642C16F0}" type="doc">
      <dgm:prSet loTypeId="urn:microsoft.com/office/officeart/2018/2/layout/IconVerticalSolidList" loCatId="icon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C0236D-5904-4F19-B47F-D0B26225386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0" i="0" baseline="0" dirty="0"/>
            <a:t>Background</a:t>
          </a:r>
          <a:endParaRPr lang="en-US" sz="2400" dirty="0"/>
        </a:p>
      </dgm:t>
    </dgm:pt>
    <dgm:pt modelId="{4766F542-6768-4654-A4C2-4CBEEF111824}" type="parTrans" cxnId="{5E361223-9D57-4056-9FCC-88B8932AFD36}">
      <dgm:prSet/>
      <dgm:spPr/>
      <dgm:t>
        <a:bodyPr/>
        <a:lstStyle/>
        <a:p>
          <a:endParaRPr lang="en-US"/>
        </a:p>
      </dgm:t>
    </dgm:pt>
    <dgm:pt modelId="{0D863198-9ECD-4315-A2C0-4A38551177FD}" type="sibTrans" cxnId="{5E361223-9D57-4056-9FCC-88B8932AFD36}">
      <dgm:prSet/>
      <dgm:spPr/>
      <dgm:t>
        <a:bodyPr/>
        <a:lstStyle/>
        <a:p>
          <a:endParaRPr lang="en-US"/>
        </a:p>
      </dgm:t>
    </dgm:pt>
    <dgm:pt modelId="{96FF1946-2F1B-4F27-B206-184D51EC616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Purpose of Training </a:t>
          </a:r>
        </a:p>
      </dgm:t>
    </dgm:pt>
    <dgm:pt modelId="{A4163D8A-0D60-4468-B01B-FFCC99082C2C}" type="parTrans" cxnId="{9638CC73-99A9-4851-A3E1-9F3B6438413D}">
      <dgm:prSet/>
      <dgm:spPr/>
      <dgm:t>
        <a:bodyPr/>
        <a:lstStyle/>
        <a:p>
          <a:endParaRPr lang="en-US"/>
        </a:p>
      </dgm:t>
    </dgm:pt>
    <dgm:pt modelId="{97F04DF7-C7C7-404E-9851-DB9F164A4DB2}" type="sibTrans" cxnId="{9638CC73-99A9-4851-A3E1-9F3B6438413D}">
      <dgm:prSet/>
      <dgm:spPr/>
      <dgm:t>
        <a:bodyPr/>
        <a:lstStyle/>
        <a:p>
          <a:endParaRPr lang="en-US"/>
        </a:p>
      </dgm:t>
    </dgm:pt>
    <dgm:pt modelId="{60E255BD-4FEE-4E46-B151-9A6FC4C8EF6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FYE Adjustments</a:t>
          </a:r>
        </a:p>
      </dgm:t>
    </dgm:pt>
    <dgm:pt modelId="{95CFA21C-3BC7-42B2-A773-5221C0383486}" type="parTrans" cxnId="{9B418436-6D59-46C0-BF1D-06125C2ED06D}">
      <dgm:prSet/>
      <dgm:spPr/>
      <dgm:t>
        <a:bodyPr/>
        <a:lstStyle/>
        <a:p>
          <a:endParaRPr lang="en-US"/>
        </a:p>
      </dgm:t>
    </dgm:pt>
    <dgm:pt modelId="{01CD5ECE-68C2-4961-B7E7-A18CEF03361C}" type="sibTrans" cxnId="{9B418436-6D59-46C0-BF1D-06125C2ED06D}">
      <dgm:prSet/>
      <dgm:spPr/>
      <dgm:t>
        <a:bodyPr/>
        <a:lstStyle/>
        <a:p>
          <a:endParaRPr lang="en-US"/>
        </a:p>
      </dgm:t>
    </dgm:pt>
    <dgm:pt modelId="{9F5738DC-E25B-45A8-8466-955DD1F74AA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0" i="0" baseline="0" dirty="0"/>
            <a:t>Resources</a:t>
          </a:r>
          <a:endParaRPr lang="en-US" sz="2400" dirty="0"/>
        </a:p>
      </dgm:t>
    </dgm:pt>
    <dgm:pt modelId="{A25BF99F-301E-472D-AA15-1F5CE4927272}" type="parTrans" cxnId="{84359BFD-A073-4544-B2E0-EE338839AF2A}">
      <dgm:prSet/>
      <dgm:spPr/>
      <dgm:t>
        <a:bodyPr/>
        <a:lstStyle/>
        <a:p>
          <a:endParaRPr lang="en-US"/>
        </a:p>
      </dgm:t>
    </dgm:pt>
    <dgm:pt modelId="{8EBEE577-1DB3-4613-90F0-24BE2354C875}" type="sibTrans" cxnId="{84359BFD-A073-4544-B2E0-EE338839AF2A}">
      <dgm:prSet/>
      <dgm:spPr/>
      <dgm:t>
        <a:bodyPr/>
        <a:lstStyle/>
        <a:p>
          <a:endParaRPr lang="en-US"/>
        </a:p>
      </dgm:t>
    </dgm:pt>
    <dgm:pt modelId="{6985D077-7758-4746-9DD1-DCF30B36E094}" type="pres">
      <dgm:prSet presAssocID="{A4ECF17D-788D-4CC7-921F-684B642C16F0}" presName="root" presStyleCnt="0">
        <dgm:presLayoutVars>
          <dgm:dir/>
          <dgm:resizeHandles val="exact"/>
        </dgm:presLayoutVars>
      </dgm:prSet>
      <dgm:spPr/>
    </dgm:pt>
    <dgm:pt modelId="{7DEB48D7-C7EC-4CC6-A8B0-745938FCBD83}" type="pres">
      <dgm:prSet presAssocID="{E3C0236D-5904-4F19-B47F-D0B262253868}" presName="compNode" presStyleCnt="0"/>
      <dgm:spPr/>
    </dgm:pt>
    <dgm:pt modelId="{82E2C1AD-4AFE-477D-8B45-0AB8DE63D7D5}" type="pres">
      <dgm:prSet presAssocID="{E3C0236D-5904-4F19-B47F-D0B262253868}" presName="bgRect" presStyleLbl="bgShp" presStyleIdx="0" presStyleCnt="4"/>
      <dgm:spPr/>
    </dgm:pt>
    <dgm:pt modelId="{7A6CE04F-05F8-4D81-924F-2435E638AB51}" type="pres">
      <dgm:prSet presAssocID="{E3C0236D-5904-4F19-B47F-D0B26225386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keting"/>
        </a:ext>
      </dgm:extLst>
    </dgm:pt>
    <dgm:pt modelId="{65EC5FE0-0D79-415F-B99D-DEA772EDA073}" type="pres">
      <dgm:prSet presAssocID="{E3C0236D-5904-4F19-B47F-D0B262253868}" presName="spaceRect" presStyleCnt="0"/>
      <dgm:spPr/>
    </dgm:pt>
    <dgm:pt modelId="{C67ABEF2-8238-41E1-B060-7BF4BBE3D027}" type="pres">
      <dgm:prSet presAssocID="{E3C0236D-5904-4F19-B47F-D0B262253868}" presName="parTx" presStyleLbl="revTx" presStyleIdx="0" presStyleCnt="4">
        <dgm:presLayoutVars>
          <dgm:chMax val="0"/>
          <dgm:chPref val="0"/>
        </dgm:presLayoutVars>
      </dgm:prSet>
      <dgm:spPr/>
    </dgm:pt>
    <dgm:pt modelId="{062B406A-3A33-4125-AFF9-4EAF01F451E3}" type="pres">
      <dgm:prSet presAssocID="{0D863198-9ECD-4315-A2C0-4A38551177FD}" presName="sibTrans" presStyleCnt="0"/>
      <dgm:spPr/>
    </dgm:pt>
    <dgm:pt modelId="{9EC6C8F6-D85E-49E5-AD7E-D4F9AAC8A1E3}" type="pres">
      <dgm:prSet presAssocID="{96FF1946-2F1B-4F27-B206-184D51EC6161}" presName="compNode" presStyleCnt="0"/>
      <dgm:spPr/>
    </dgm:pt>
    <dgm:pt modelId="{7ED36FCC-953F-4D93-8D5B-DAEB3A6EE112}" type="pres">
      <dgm:prSet presAssocID="{96FF1946-2F1B-4F27-B206-184D51EC6161}" presName="bgRect" presStyleLbl="bgShp" presStyleIdx="1" presStyleCnt="4"/>
      <dgm:spPr/>
    </dgm:pt>
    <dgm:pt modelId="{14BE8960-C507-404A-8EF5-34DE929F11DD}" type="pres">
      <dgm:prSet presAssocID="{96FF1946-2F1B-4F27-B206-184D51EC616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C573156C-B8D6-40C8-A495-881C3718AE62}" type="pres">
      <dgm:prSet presAssocID="{96FF1946-2F1B-4F27-B206-184D51EC6161}" presName="spaceRect" presStyleCnt="0"/>
      <dgm:spPr/>
    </dgm:pt>
    <dgm:pt modelId="{00BD58F0-14EF-419C-910C-39862D167090}" type="pres">
      <dgm:prSet presAssocID="{96FF1946-2F1B-4F27-B206-184D51EC6161}" presName="parTx" presStyleLbl="revTx" presStyleIdx="1" presStyleCnt="4">
        <dgm:presLayoutVars>
          <dgm:chMax val="0"/>
          <dgm:chPref val="0"/>
        </dgm:presLayoutVars>
      </dgm:prSet>
      <dgm:spPr/>
    </dgm:pt>
    <dgm:pt modelId="{26B71B82-F45F-4BD1-82BD-04754F686F4E}" type="pres">
      <dgm:prSet presAssocID="{97F04DF7-C7C7-404E-9851-DB9F164A4DB2}" presName="sibTrans" presStyleCnt="0"/>
      <dgm:spPr/>
    </dgm:pt>
    <dgm:pt modelId="{F06683EA-A62D-48E2-9CD5-D99278D68911}" type="pres">
      <dgm:prSet presAssocID="{60E255BD-4FEE-4E46-B151-9A6FC4C8EF6B}" presName="compNode" presStyleCnt="0"/>
      <dgm:spPr/>
    </dgm:pt>
    <dgm:pt modelId="{63E612A2-2A6B-45CF-9F27-233126BDE303}" type="pres">
      <dgm:prSet presAssocID="{60E255BD-4FEE-4E46-B151-9A6FC4C8EF6B}" presName="bgRect" presStyleLbl="bgShp" presStyleIdx="2" presStyleCnt="4"/>
      <dgm:spPr/>
    </dgm:pt>
    <dgm:pt modelId="{6125029C-83B7-431F-BB6F-51DC56DFAAE5}" type="pres">
      <dgm:prSet presAssocID="{60E255BD-4FEE-4E46-B151-9A6FC4C8EF6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rain"/>
        </a:ext>
      </dgm:extLst>
    </dgm:pt>
    <dgm:pt modelId="{423D09FA-D2A3-4A18-A7E1-02FDA7D2D2E5}" type="pres">
      <dgm:prSet presAssocID="{60E255BD-4FEE-4E46-B151-9A6FC4C8EF6B}" presName="spaceRect" presStyleCnt="0"/>
      <dgm:spPr/>
    </dgm:pt>
    <dgm:pt modelId="{21392C74-1284-4B70-B7A8-912E3350C397}" type="pres">
      <dgm:prSet presAssocID="{60E255BD-4FEE-4E46-B151-9A6FC4C8EF6B}" presName="parTx" presStyleLbl="revTx" presStyleIdx="2" presStyleCnt="4">
        <dgm:presLayoutVars>
          <dgm:chMax val="0"/>
          <dgm:chPref val="0"/>
        </dgm:presLayoutVars>
      </dgm:prSet>
      <dgm:spPr/>
    </dgm:pt>
    <dgm:pt modelId="{7BC36FE2-7DDB-4F34-B84F-82F8579E0647}" type="pres">
      <dgm:prSet presAssocID="{01CD5ECE-68C2-4961-B7E7-A18CEF03361C}" presName="sibTrans" presStyleCnt="0"/>
      <dgm:spPr/>
    </dgm:pt>
    <dgm:pt modelId="{4C3B5EDD-35A1-4791-9611-FFA823D256F7}" type="pres">
      <dgm:prSet presAssocID="{9F5738DC-E25B-45A8-8466-955DD1F74AA4}" presName="compNode" presStyleCnt="0"/>
      <dgm:spPr/>
    </dgm:pt>
    <dgm:pt modelId="{E59056EC-3474-4E0A-A6CA-44C0FB4D6A07}" type="pres">
      <dgm:prSet presAssocID="{9F5738DC-E25B-45A8-8466-955DD1F74AA4}" presName="bgRect" presStyleLbl="bgShp" presStyleIdx="3" presStyleCnt="4"/>
      <dgm:spPr/>
    </dgm:pt>
    <dgm:pt modelId="{F4E2630D-CE41-4BD7-942D-D90229148FA0}" type="pres">
      <dgm:prSet presAssocID="{9F5738DC-E25B-45A8-8466-955DD1F74AA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iefcase"/>
        </a:ext>
      </dgm:extLst>
    </dgm:pt>
    <dgm:pt modelId="{DA68C587-1574-490F-B9AD-15BDED1F3E2C}" type="pres">
      <dgm:prSet presAssocID="{9F5738DC-E25B-45A8-8466-955DD1F74AA4}" presName="spaceRect" presStyleCnt="0"/>
      <dgm:spPr/>
    </dgm:pt>
    <dgm:pt modelId="{AB74883D-896B-446C-9BB1-1A26E0B3DCE6}" type="pres">
      <dgm:prSet presAssocID="{9F5738DC-E25B-45A8-8466-955DD1F74AA4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5E361223-9D57-4056-9FCC-88B8932AFD36}" srcId="{A4ECF17D-788D-4CC7-921F-684B642C16F0}" destId="{E3C0236D-5904-4F19-B47F-D0B262253868}" srcOrd="0" destOrd="0" parTransId="{4766F542-6768-4654-A4C2-4CBEEF111824}" sibTransId="{0D863198-9ECD-4315-A2C0-4A38551177FD}"/>
    <dgm:cxn modelId="{CA9D9823-929C-4203-803D-BA931B930A98}" type="presOf" srcId="{A4ECF17D-788D-4CC7-921F-684B642C16F0}" destId="{6985D077-7758-4746-9DD1-DCF30B36E094}" srcOrd="0" destOrd="0" presId="urn:microsoft.com/office/officeart/2018/2/layout/IconVerticalSolidList"/>
    <dgm:cxn modelId="{9B418436-6D59-46C0-BF1D-06125C2ED06D}" srcId="{A4ECF17D-788D-4CC7-921F-684B642C16F0}" destId="{60E255BD-4FEE-4E46-B151-9A6FC4C8EF6B}" srcOrd="2" destOrd="0" parTransId="{95CFA21C-3BC7-42B2-A773-5221C0383486}" sibTransId="{01CD5ECE-68C2-4961-B7E7-A18CEF03361C}"/>
    <dgm:cxn modelId="{6FFDB35C-7B89-4F06-AA76-0AFBB567283B}" type="presOf" srcId="{96FF1946-2F1B-4F27-B206-184D51EC6161}" destId="{00BD58F0-14EF-419C-910C-39862D167090}" srcOrd="0" destOrd="0" presId="urn:microsoft.com/office/officeart/2018/2/layout/IconVerticalSolidList"/>
    <dgm:cxn modelId="{9638CC73-99A9-4851-A3E1-9F3B6438413D}" srcId="{A4ECF17D-788D-4CC7-921F-684B642C16F0}" destId="{96FF1946-2F1B-4F27-B206-184D51EC6161}" srcOrd="1" destOrd="0" parTransId="{A4163D8A-0D60-4468-B01B-FFCC99082C2C}" sibTransId="{97F04DF7-C7C7-404E-9851-DB9F164A4DB2}"/>
    <dgm:cxn modelId="{EDC48957-CDC3-4CA1-932E-9BA99975F12B}" type="presOf" srcId="{60E255BD-4FEE-4E46-B151-9A6FC4C8EF6B}" destId="{21392C74-1284-4B70-B7A8-912E3350C397}" srcOrd="0" destOrd="0" presId="urn:microsoft.com/office/officeart/2018/2/layout/IconVerticalSolidList"/>
    <dgm:cxn modelId="{E752DCE9-795F-40FE-9ACF-200B90171907}" type="presOf" srcId="{9F5738DC-E25B-45A8-8466-955DD1F74AA4}" destId="{AB74883D-896B-446C-9BB1-1A26E0B3DCE6}" srcOrd="0" destOrd="0" presId="urn:microsoft.com/office/officeart/2018/2/layout/IconVerticalSolidList"/>
    <dgm:cxn modelId="{5B39C0F4-0DE9-42DA-BAC0-18C617BB12C4}" type="presOf" srcId="{E3C0236D-5904-4F19-B47F-D0B262253868}" destId="{C67ABEF2-8238-41E1-B060-7BF4BBE3D027}" srcOrd="0" destOrd="0" presId="urn:microsoft.com/office/officeart/2018/2/layout/IconVerticalSolidList"/>
    <dgm:cxn modelId="{84359BFD-A073-4544-B2E0-EE338839AF2A}" srcId="{A4ECF17D-788D-4CC7-921F-684B642C16F0}" destId="{9F5738DC-E25B-45A8-8466-955DD1F74AA4}" srcOrd="3" destOrd="0" parTransId="{A25BF99F-301E-472D-AA15-1F5CE4927272}" sibTransId="{8EBEE577-1DB3-4613-90F0-24BE2354C875}"/>
    <dgm:cxn modelId="{4C9854F4-7747-450E-A794-03E22CEB2260}" type="presParOf" srcId="{6985D077-7758-4746-9DD1-DCF30B36E094}" destId="{7DEB48D7-C7EC-4CC6-A8B0-745938FCBD83}" srcOrd="0" destOrd="0" presId="urn:microsoft.com/office/officeart/2018/2/layout/IconVerticalSolidList"/>
    <dgm:cxn modelId="{1B4B7AA2-F4C4-4A0D-86E2-7D53BF945878}" type="presParOf" srcId="{7DEB48D7-C7EC-4CC6-A8B0-745938FCBD83}" destId="{82E2C1AD-4AFE-477D-8B45-0AB8DE63D7D5}" srcOrd="0" destOrd="0" presId="urn:microsoft.com/office/officeart/2018/2/layout/IconVerticalSolidList"/>
    <dgm:cxn modelId="{9CE393E8-4DCC-43EF-B388-1DC2C90982CC}" type="presParOf" srcId="{7DEB48D7-C7EC-4CC6-A8B0-745938FCBD83}" destId="{7A6CE04F-05F8-4D81-924F-2435E638AB51}" srcOrd="1" destOrd="0" presId="urn:microsoft.com/office/officeart/2018/2/layout/IconVerticalSolidList"/>
    <dgm:cxn modelId="{2A9DA50B-CE4D-426E-B2A0-61505EFFCAB3}" type="presParOf" srcId="{7DEB48D7-C7EC-4CC6-A8B0-745938FCBD83}" destId="{65EC5FE0-0D79-415F-B99D-DEA772EDA073}" srcOrd="2" destOrd="0" presId="urn:microsoft.com/office/officeart/2018/2/layout/IconVerticalSolidList"/>
    <dgm:cxn modelId="{079AC59E-25BD-447E-9CD4-2BD12D1C912B}" type="presParOf" srcId="{7DEB48D7-C7EC-4CC6-A8B0-745938FCBD83}" destId="{C67ABEF2-8238-41E1-B060-7BF4BBE3D027}" srcOrd="3" destOrd="0" presId="urn:microsoft.com/office/officeart/2018/2/layout/IconVerticalSolidList"/>
    <dgm:cxn modelId="{46D420F8-45E3-4749-B68A-F65867B8AB9D}" type="presParOf" srcId="{6985D077-7758-4746-9DD1-DCF30B36E094}" destId="{062B406A-3A33-4125-AFF9-4EAF01F451E3}" srcOrd="1" destOrd="0" presId="urn:microsoft.com/office/officeart/2018/2/layout/IconVerticalSolidList"/>
    <dgm:cxn modelId="{67C92E0F-5E39-4B32-A38C-A461D51FDAA1}" type="presParOf" srcId="{6985D077-7758-4746-9DD1-DCF30B36E094}" destId="{9EC6C8F6-D85E-49E5-AD7E-D4F9AAC8A1E3}" srcOrd="2" destOrd="0" presId="urn:microsoft.com/office/officeart/2018/2/layout/IconVerticalSolidList"/>
    <dgm:cxn modelId="{BADE0BEB-2E4D-4E04-AB91-894AA1A12EF2}" type="presParOf" srcId="{9EC6C8F6-D85E-49E5-AD7E-D4F9AAC8A1E3}" destId="{7ED36FCC-953F-4D93-8D5B-DAEB3A6EE112}" srcOrd="0" destOrd="0" presId="urn:microsoft.com/office/officeart/2018/2/layout/IconVerticalSolidList"/>
    <dgm:cxn modelId="{B2A1E3AB-7CC2-405E-8E62-74B63D941BB2}" type="presParOf" srcId="{9EC6C8F6-D85E-49E5-AD7E-D4F9AAC8A1E3}" destId="{14BE8960-C507-404A-8EF5-34DE929F11DD}" srcOrd="1" destOrd="0" presId="urn:microsoft.com/office/officeart/2018/2/layout/IconVerticalSolidList"/>
    <dgm:cxn modelId="{3C4AAB8E-64F8-4A35-BD0C-4A06F9EDE307}" type="presParOf" srcId="{9EC6C8F6-D85E-49E5-AD7E-D4F9AAC8A1E3}" destId="{C573156C-B8D6-40C8-A495-881C3718AE62}" srcOrd="2" destOrd="0" presId="urn:microsoft.com/office/officeart/2018/2/layout/IconVerticalSolidList"/>
    <dgm:cxn modelId="{D46A76F1-268E-48FA-A4FC-8F1A6D4948D4}" type="presParOf" srcId="{9EC6C8F6-D85E-49E5-AD7E-D4F9AAC8A1E3}" destId="{00BD58F0-14EF-419C-910C-39862D167090}" srcOrd="3" destOrd="0" presId="urn:microsoft.com/office/officeart/2018/2/layout/IconVerticalSolidList"/>
    <dgm:cxn modelId="{77404717-53BA-4853-AB03-587C43413A08}" type="presParOf" srcId="{6985D077-7758-4746-9DD1-DCF30B36E094}" destId="{26B71B82-F45F-4BD1-82BD-04754F686F4E}" srcOrd="3" destOrd="0" presId="urn:microsoft.com/office/officeart/2018/2/layout/IconVerticalSolidList"/>
    <dgm:cxn modelId="{2BDCC459-347B-44B1-885B-1E452719FBB2}" type="presParOf" srcId="{6985D077-7758-4746-9DD1-DCF30B36E094}" destId="{F06683EA-A62D-48E2-9CD5-D99278D68911}" srcOrd="4" destOrd="0" presId="urn:microsoft.com/office/officeart/2018/2/layout/IconVerticalSolidList"/>
    <dgm:cxn modelId="{CE1419AA-9E2A-411C-9B6B-860688B7C364}" type="presParOf" srcId="{F06683EA-A62D-48E2-9CD5-D99278D68911}" destId="{63E612A2-2A6B-45CF-9F27-233126BDE303}" srcOrd="0" destOrd="0" presId="urn:microsoft.com/office/officeart/2018/2/layout/IconVerticalSolidList"/>
    <dgm:cxn modelId="{0F2E107A-3875-4419-9CF4-5CF179218F83}" type="presParOf" srcId="{F06683EA-A62D-48E2-9CD5-D99278D68911}" destId="{6125029C-83B7-431F-BB6F-51DC56DFAAE5}" srcOrd="1" destOrd="0" presId="urn:microsoft.com/office/officeart/2018/2/layout/IconVerticalSolidList"/>
    <dgm:cxn modelId="{D3A2ACD8-A89F-4C01-B40A-59C4AC425472}" type="presParOf" srcId="{F06683EA-A62D-48E2-9CD5-D99278D68911}" destId="{423D09FA-D2A3-4A18-A7E1-02FDA7D2D2E5}" srcOrd="2" destOrd="0" presId="urn:microsoft.com/office/officeart/2018/2/layout/IconVerticalSolidList"/>
    <dgm:cxn modelId="{B4C483A4-73A2-4361-80F1-35778C1C53ED}" type="presParOf" srcId="{F06683EA-A62D-48E2-9CD5-D99278D68911}" destId="{21392C74-1284-4B70-B7A8-912E3350C397}" srcOrd="3" destOrd="0" presId="urn:microsoft.com/office/officeart/2018/2/layout/IconVerticalSolidList"/>
    <dgm:cxn modelId="{9C59887E-5FE7-4DD4-B84D-30A40E58DEA7}" type="presParOf" srcId="{6985D077-7758-4746-9DD1-DCF30B36E094}" destId="{7BC36FE2-7DDB-4F34-B84F-82F8579E0647}" srcOrd="5" destOrd="0" presId="urn:microsoft.com/office/officeart/2018/2/layout/IconVerticalSolidList"/>
    <dgm:cxn modelId="{B4387AC5-8389-4412-A557-DAD0318AFE4A}" type="presParOf" srcId="{6985D077-7758-4746-9DD1-DCF30B36E094}" destId="{4C3B5EDD-35A1-4791-9611-FFA823D256F7}" srcOrd="6" destOrd="0" presId="urn:microsoft.com/office/officeart/2018/2/layout/IconVerticalSolidList"/>
    <dgm:cxn modelId="{DEBED86A-BB34-4CCA-BBCC-A02455120951}" type="presParOf" srcId="{4C3B5EDD-35A1-4791-9611-FFA823D256F7}" destId="{E59056EC-3474-4E0A-A6CA-44C0FB4D6A07}" srcOrd="0" destOrd="0" presId="urn:microsoft.com/office/officeart/2018/2/layout/IconVerticalSolidList"/>
    <dgm:cxn modelId="{56C2749D-B199-436A-BA7D-EF1E15036D25}" type="presParOf" srcId="{4C3B5EDD-35A1-4791-9611-FFA823D256F7}" destId="{F4E2630D-CE41-4BD7-942D-D90229148FA0}" srcOrd="1" destOrd="0" presId="urn:microsoft.com/office/officeart/2018/2/layout/IconVerticalSolidList"/>
    <dgm:cxn modelId="{53064342-EBAC-4FA6-B360-32C23501F3A9}" type="presParOf" srcId="{4C3B5EDD-35A1-4791-9611-FFA823D256F7}" destId="{DA68C587-1574-490F-B9AD-15BDED1F3E2C}" srcOrd="2" destOrd="0" presId="urn:microsoft.com/office/officeart/2018/2/layout/IconVerticalSolidList"/>
    <dgm:cxn modelId="{4F8F9526-9AEA-4E6D-A0E3-ACBAC8C3F0B7}" type="presParOf" srcId="{4C3B5EDD-35A1-4791-9611-FFA823D256F7}" destId="{AB74883D-896B-446C-9BB1-1A26E0B3DCE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E2C1AD-4AFE-477D-8B45-0AB8DE63D7D5}">
      <dsp:nvSpPr>
        <dsp:cNvPr id="0" name=""/>
        <dsp:cNvSpPr/>
      </dsp:nvSpPr>
      <dsp:spPr>
        <a:xfrm>
          <a:off x="0" y="1673"/>
          <a:ext cx="11010530" cy="8481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A6CE04F-05F8-4D81-924F-2435E638AB51}">
      <dsp:nvSpPr>
        <dsp:cNvPr id="0" name=""/>
        <dsp:cNvSpPr/>
      </dsp:nvSpPr>
      <dsp:spPr>
        <a:xfrm>
          <a:off x="256553" y="192498"/>
          <a:ext cx="466460" cy="46646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67ABEF2-8238-41E1-B060-7BF4BBE3D027}">
      <dsp:nvSpPr>
        <dsp:cNvPr id="0" name=""/>
        <dsp:cNvSpPr/>
      </dsp:nvSpPr>
      <dsp:spPr>
        <a:xfrm>
          <a:off x="979567" y="1673"/>
          <a:ext cx="10030962" cy="848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758" tIns="89758" rIns="89758" bIns="89758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baseline="0" dirty="0"/>
            <a:t>Background</a:t>
          </a:r>
          <a:endParaRPr lang="en-US" sz="2400" kern="1200" dirty="0"/>
        </a:p>
      </dsp:txBody>
      <dsp:txXfrm>
        <a:off x="979567" y="1673"/>
        <a:ext cx="10030962" cy="848110"/>
      </dsp:txXfrm>
    </dsp:sp>
    <dsp:sp modelId="{7ED36FCC-953F-4D93-8D5B-DAEB3A6EE112}">
      <dsp:nvSpPr>
        <dsp:cNvPr id="0" name=""/>
        <dsp:cNvSpPr/>
      </dsp:nvSpPr>
      <dsp:spPr>
        <a:xfrm>
          <a:off x="0" y="1061811"/>
          <a:ext cx="11010530" cy="8481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4BE8960-C507-404A-8EF5-34DE929F11DD}">
      <dsp:nvSpPr>
        <dsp:cNvPr id="0" name=""/>
        <dsp:cNvSpPr/>
      </dsp:nvSpPr>
      <dsp:spPr>
        <a:xfrm>
          <a:off x="256553" y="1252636"/>
          <a:ext cx="466460" cy="46646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0BD58F0-14EF-419C-910C-39862D167090}">
      <dsp:nvSpPr>
        <dsp:cNvPr id="0" name=""/>
        <dsp:cNvSpPr/>
      </dsp:nvSpPr>
      <dsp:spPr>
        <a:xfrm>
          <a:off x="979567" y="1061811"/>
          <a:ext cx="10030962" cy="848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758" tIns="89758" rIns="89758" bIns="89758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Purpose of Training </a:t>
          </a:r>
        </a:p>
      </dsp:txBody>
      <dsp:txXfrm>
        <a:off x="979567" y="1061811"/>
        <a:ext cx="10030962" cy="848110"/>
      </dsp:txXfrm>
    </dsp:sp>
    <dsp:sp modelId="{63E612A2-2A6B-45CF-9F27-233126BDE303}">
      <dsp:nvSpPr>
        <dsp:cNvPr id="0" name=""/>
        <dsp:cNvSpPr/>
      </dsp:nvSpPr>
      <dsp:spPr>
        <a:xfrm>
          <a:off x="0" y="2121950"/>
          <a:ext cx="11010530" cy="8481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125029C-83B7-431F-BB6F-51DC56DFAAE5}">
      <dsp:nvSpPr>
        <dsp:cNvPr id="0" name=""/>
        <dsp:cNvSpPr/>
      </dsp:nvSpPr>
      <dsp:spPr>
        <a:xfrm>
          <a:off x="256553" y="2312775"/>
          <a:ext cx="466460" cy="46646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1392C74-1284-4B70-B7A8-912E3350C397}">
      <dsp:nvSpPr>
        <dsp:cNvPr id="0" name=""/>
        <dsp:cNvSpPr/>
      </dsp:nvSpPr>
      <dsp:spPr>
        <a:xfrm>
          <a:off x="979567" y="2121950"/>
          <a:ext cx="10030962" cy="848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758" tIns="89758" rIns="89758" bIns="89758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FYE Adjustments</a:t>
          </a:r>
        </a:p>
      </dsp:txBody>
      <dsp:txXfrm>
        <a:off x="979567" y="2121950"/>
        <a:ext cx="10030962" cy="848110"/>
      </dsp:txXfrm>
    </dsp:sp>
    <dsp:sp modelId="{E59056EC-3474-4E0A-A6CA-44C0FB4D6A07}">
      <dsp:nvSpPr>
        <dsp:cNvPr id="0" name=""/>
        <dsp:cNvSpPr/>
      </dsp:nvSpPr>
      <dsp:spPr>
        <a:xfrm>
          <a:off x="0" y="3182088"/>
          <a:ext cx="11010530" cy="8481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4E2630D-CE41-4BD7-942D-D90229148FA0}">
      <dsp:nvSpPr>
        <dsp:cNvPr id="0" name=""/>
        <dsp:cNvSpPr/>
      </dsp:nvSpPr>
      <dsp:spPr>
        <a:xfrm>
          <a:off x="256553" y="3372913"/>
          <a:ext cx="466460" cy="46646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B74883D-896B-446C-9BB1-1A26E0B3DCE6}">
      <dsp:nvSpPr>
        <dsp:cNvPr id="0" name=""/>
        <dsp:cNvSpPr/>
      </dsp:nvSpPr>
      <dsp:spPr>
        <a:xfrm>
          <a:off x="979567" y="3182088"/>
          <a:ext cx="10030962" cy="848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758" tIns="89758" rIns="89758" bIns="89758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baseline="0" dirty="0"/>
            <a:t>Resources</a:t>
          </a:r>
          <a:endParaRPr lang="en-US" sz="2400" kern="1200" dirty="0"/>
        </a:p>
      </dsp:txBody>
      <dsp:txXfrm>
        <a:off x="979567" y="3182088"/>
        <a:ext cx="10030962" cy="8481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97655-83FA-4CB1-8DE3-6422065AEE15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5D275-97F6-48DE-A155-BD289AC76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04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5D275-97F6-48DE-A155-BD289AC769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499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5D275-97F6-48DE-A155-BD289AC7691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319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5D275-97F6-48DE-A155-BD289AC7691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0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algn="just">
              <a:lnSpc>
                <a:spcPct val="107000"/>
              </a:lnSpc>
              <a:spcAft>
                <a:spcPts val="8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5D275-97F6-48DE-A155-BD289AC7691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897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5D275-97F6-48DE-A155-BD289AC7691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978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5D275-97F6-48DE-A155-BD289AC7691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7414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5D275-97F6-48DE-A155-BD289AC7691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75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5D275-97F6-48DE-A155-BD289AC769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67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5D275-97F6-48DE-A155-BD289AC769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24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5D275-97F6-48DE-A155-BD289AC769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788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5D275-97F6-48DE-A155-BD289AC769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21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5D275-97F6-48DE-A155-BD289AC769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92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algn="just">
              <a:lnSpc>
                <a:spcPct val="107000"/>
              </a:lnSpc>
              <a:spcAft>
                <a:spcPts val="8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5D275-97F6-48DE-A155-BD289AC769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2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5D275-97F6-48DE-A155-BD289AC7691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442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algn="just">
              <a:lnSpc>
                <a:spcPct val="107000"/>
              </a:lnSpc>
              <a:spcAft>
                <a:spcPts val="8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5D275-97F6-48DE-A155-BD289AC7691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91BB-894E-4E66-8AF9-0DABED6D91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0EDBDF-C5EE-45C3-A8AD-3E72BC506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29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0E0AD-B73E-49A9-992C-237BC707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5D2F46-39BA-4001-96F5-B665F617E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F2D64-91BF-4272-BE8E-4653D20424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9DB801-E242-469E-9D9B-CC01B835831E}" type="datetime1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3D449-EC1B-4962-9111-1106E0636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Department of Administration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ADD14-765C-4269-8D85-7527D64CB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4E75A2-CA41-49D8-A529-D1D3823E4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31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ED7ACE-C558-44EE-B9C8-F7766DC385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D3E791-2244-49EE-B026-985B0F58F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51E87-B0D9-43C3-BD1A-1071F7C8DB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44CE32-52F7-4513-9166-DBF1385E226B}" type="datetime1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B2E243-BB59-44F9-9B65-8A1B317AA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Department of Administration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A933B-2E30-43EB-8261-672D5FCE6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4E75A2-CA41-49D8-A529-D1D3823E4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8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101A5-7ED0-45FA-A9E5-6DFA656B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E6BB5-BA42-4168-9C5A-0747BB228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4033B-C854-40FC-AFD5-2B95744C4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ADC4B0-4730-4A9A-B7EF-4991EBF8D892}" type="datetime1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F0ED0-69A5-4EBF-A7F1-43281A90E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Department of Administration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39F81-EED2-493A-A29D-6C7979C21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4E75A2-CA41-49D8-A529-D1D3823E4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07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243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AB765-308A-40FD-81E4-69A66F9B0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50086-1DC8-4903-858F-1F189FD72B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8369B7-BA55-484C-A8C2-658B40806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A1FE6A-6F48-44CA-B66F-4DD8086D50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A44A1E-CC48-4313-BAAF-EC71F3A71A92}" type="datetime1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C34E4C-5CD5-4A2C-80BC-BA6E8ABD6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Department of Administration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49FAE7-A4B1-4F0D-83FF-3F6A9642C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4E75A2-CA41-49D8-A529-D1D3823E4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221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03A65-267A-450F-920B-2A8A64B0C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C1E354-8351-40A2-AD9F-6FDE9F365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64F210-4195-49DE-B42F-92E1CFC25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0CE858-353F-4E12-A228-240C34CFAB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FFEA74-C62A-4A1E-BF55-8C326C5D73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343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85EAB-E4BD-408E-B688-348644C63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3221B2-6FA9-4131-8F66-FF5F41437F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964ADF-0DF6-430E-88EA-613AE97D7475}" type="datetime1">
              <a:rPr lang="en-US" smtClean="0"/>
              <a:t>4/8/2025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E87068-CB36-4F8C-B202-530157826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Department of Administration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0BBB11-45DD-46B7-AE1E-E26BD512D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4E75A2-CA41-49D8-A529-D1D3823E4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297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291692-28F6-41E4-B4BE-B23374544D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E3CAEA-8223-446D-8806-29BE707D88AA}" type="datetime1">
              <a:rPr lang="en-US" smtClean="0"/>
              <a:t>4/8/2025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D49877-41F3-4F8F-BE0C-162BDDA87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Department of Administration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B0B68A-0D75-4656-BEC4-DC6DBCB5F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4E75A2-CA41-49D8-A529-D1D3823E4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9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6F769-3D31-4A53-BF21-8F21F6C21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3D446-9B4C-4C02-A052-E109148A4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32352A-712D-49B5-81B9-3299E7556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FCD0AB-793F-4FB1-B93A-05AD653C52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8EE957-6441-4D79-A5B4-164E7D28DB95}" type="datetime1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52287-EB5D-4F8C-A288-4F533F955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Department of Administration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A325C8-9522-4AC5-B717-4789EE23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4E75A2-CA41-49D8-A529-D1D3823E4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57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C2A0E-C031-4DF7-A02B-9C2C35676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ED3940-67A3-4D1A-8010-0BF1E0C6DD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FB201F-D619-4E3F-AC10-B88020D54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E03CD8-94B7-49B3-9E70-5DBFA92132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415797-E5AE-4223-8AF7-AAE5AF72D563}" type="datetime1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A342E-773B-4CDC-8EF9-7376DBCEE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Department of Administration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7FAB1E-0E32-4C23-AA12-12173846C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4E75A2-CA41-49D8-A529-D1D3823E4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350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684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fsd.mt.gov/SAB/AgencyResources/Agencyindex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montana.servicenowservices.com/sp" TargetMode="External"/><Relationship Id="rId5" Type="http://schemas.openxmlformats.org/officeDocument/2006/relationships/hyperlink" Target="https://montana.servicenowservices.com/sp?sys_kb_id=3d9aea061be575d07644dd39bc4bcba8&amp;id=kb_article_view&amp;sysparm_rank=1&amp;sysparm_tsqueryId=13f1cea087e8a61016eabae9cebb35b4" TargetMode="External"/><Relationship Id="rId4" Type="http://schemas.openxmlformats.org/officeDocument/2006/relationships/hyperlink" Target="https://montana.servicenowservices.com/sp?sys_kb_id=4ff15af91ba5b5d039d81179bc4bcb2e&amp;id=kb_article_view&amp;sysparm_rank=1&amp;sysparm_tsqueryId=ce91ca2087e8a61016eabae9cebb35b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ACD91-7339-40BE-BAB5-6A6805E248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26493" y="2575925"/>
            <a:ext cx="3718043" cy="199339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>
              <a:spcAft>
                <a:spcPts val="1800"/>
              </a:spcAft>
            </a:pPr>
            <a:r>
              <a:rPr lang="en-US" sz="2000" cap="all" spc="100" dirty="0">
                <a:solidFill>
                  <a:schemeClr val="tx1"/>
                </a:solidFill>
                <a:latin typeface="+mn-lt"/>
              </a:rPr>
              <a:t>Payable lease and SBITA FISCAL YEAR-END ADJUSTMENT TRAINING</a:t>
            </a:r>
            <a:br>
              <a:rPr lang="en-US" sz="2000" cap="all" spc="100" dirty="0">
                <a:solidFill>
                  <a:schemeClr val="tx1"/>
                </a:solidFill>
                <a:latin typeface="+mn-lt"/>
              </a:rPr>
            </a:br>
            <a:br>
              <a:rPr lang="en-US" sz="2000" spc="100" dirty="0">
                <a:solidFill>
                  <a:schemeClr val="tx1"/>
                </a:solidFill>
                <a:latin typeface="+mn-lt"/>
              </a:rPr>
            </a:br>
            <a:r>
              <a:rPr lang="en-US" sz="2000" spc="100" dirty="0">
                <a:solidFill>
                  <a:schemeClr val="tx1"/>
                </a:solidFill>
                <a:latin typeface="+mn-lt"/>
              </a:rPr>
              <a:t>March 26, 2025</a:t>
            </a:r>
            <a:endParaRPr lang="en-US" sz="1600" spc="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935B53-1312-4FC3-884F-112BF140DFD1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826493" y="2195224"/>
            <a:ext cx="4111583" cy="59427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en-US" spc="200" dirty="0">
                <a:solidFill>
                  <a:schemeClr val="accent4"/>
                </a:solidFill>
                <a:latin typeface="+mj-lt"/>
              </a:rPr>
              <a:t>State Financial Services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3F54BC-A46F-48FB-82C4-56EA4C0B80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854" y="1418270"/>
            <a:ext cx="4021460" cy="402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7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9E64F6-FA36-C02A-A008-6D12FF4120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ACB18D8C-FA79-275D-71A4-99ABA9B28A3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92710" y="6388911"/>
            <a:ext cx="599290" cy="226978"/>
          </a:xfrm>
          <a:prstGeom prst="rect">
            <a:avLst/>
          </a:prstGeom>
          <a:solidFill>
            <a:schemeClr val="tx1"/>
          </a:solidFill>
        </p:spPr>
        <p:txBody>
          <a:bodyPr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4E75A2-CA41-49D8-A529-D1D3823E4648}" type="slidenum">
              <a:rPr kumimoji="0" lang="en-US" sz="1050" b="0" i="0" u="none" strike="noStrike" kern="1200" cap="all" spc="10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50" b="0" i="0" u="none" strike="noStrike" kern="1200" cap="all" spc="1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NeueLT Std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B3E4F51-DA2B-3226-5503-9B3869DA48E9}"/>
              </a:ext>
            </a:extLst>
          </p:cNvPr>
          <p:cNvSpPr txBox="1">
            <a:spLocks/>
          </p:cNvSpPr>
          <p:nvPr/>
        </p:nvSpPr>
        <p:spPr>
          <a:xfrm>
            <a:off x="533400" y="689805"/>
            <a:ext cx="11054258" cy="6775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DAE0EF">
                    <a:lumMod val="25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Example for Single Lease – One Building Lease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B48411-A609-2827-DDBF-A65248DCD2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4342" y="1378227"/>
            <a:ext cx="10983316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45EEB4E1-3ACE-DFB6-97A9-CE1972895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11" y="6267141"/>
            <a:ext cx="441683" cy="447191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8626E2FC-7930-DA8B-12C2-02160BA8061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09394" y="6366608"/>
            <a:ext cx="7321550" cy="261172"/>
          </a:xfrm>
          <a:prstGeom prst="rect">
            <a:avLst/>
          </a:prstGeom>
        </p:spPr>
        <p:txBody>
          <a:bodyPr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all" spc="10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t>Department of Administration   |   State FINANCIAL SERVICES division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574FFB-D7B0-2C6E-A64D-2675416BDB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880913"/>
            <a:ext cx="4333875" cy="18097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0B560DD-0092-762C-AD9E-8A8B76B596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4996" y="2196801"/>
            <a:ext cx="7839075" cy="39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350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59A7E0-0527-3224-8A21-E166470650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1D1BED22-F6E3-BF88-2762-F0C5C680FC7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92710" y="6388911"/>
            <a:ext cx="599290" cy="226978"/>
          </a:xfrm>
          <a:prstGeom prst="rect">
            <a:avLst/>
          </a:prstGeom>
          <a:solidFill>
            <a:schemeClr val="tx1"/>
          </a:solidFill>
        </p:spPr>
        <p:txBody>
          <a:bodyPr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4E75A2-CA41-49D8-A529-D1D3823E4648}" type="slidenum">
              <a:rPr kumimoji="0" lang="en-US" sz="1050" b="0" i="0" u="none" strike="noStrike" kern="1200" cap="all" spc="10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50" b="0" i="0" u="none" strike="noStrike" kern="1200" cap="all" spc="1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NeueLT Std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7FBFD93-9919-58C1-8151-E13471176AE6}"/>
              </a:ext>
            </a:extLst>
          </p:cNvPr>
          <p:cNvSpPr txBox="1">
            <a:spLocks/>
          </p:cNvSpPr>
          <p:nvPr/>
        </p:nvSpPr>
        <p:spPr>
          <a:xfrm>
            <a:off x="533400" y="689805"/>
            <a:ext cx="11054258" cy="6775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DAE0EF">
                    <a:lumMod val="25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Example for Multiple Leases – Five SBITAs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4F42801-6F40-BBA9-9F6F-590488CE8A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4342" y="1378227"/>
            <a:ext cx="10983316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F088AF97-E87F-132D-C0A2-8131890AD2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11" y="6267141"/>
            <a:ext cx="441683" cy="447191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53A91CF4-50E0-C433-F68B-77E07C55C2F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09394" y="6366608"/>
            <a:ext cx="7321550" cy="261172"/>
          </a:xfrm>
          <a:prstGeom prst="rect">
            <a:avLst/>
          </a:prstGeom>
        </p:spPr>
        <p:txBody>
          <a:bodyPr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all" spc="10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t>Department of Administration   |   State FINANCIAL SERVICES division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A3F95D-44B6-091E-BF95-6F42E0A854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880913"/>
            <a:ext cx="4295775" cy="17811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B1CDBCB-2A50-525E-BC56-C3B0D3891F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5775" y="2757831"/>
            <a:ext cx="7791450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08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57E375-393A-F7CD-AAE3-1E670F33CA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74F627ED-18BF-0956-3343-C20879783A6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92710" y="6388911"/>
            <a:ext cx="599290" cy="226978"/>
          </a:xfrm>
          <a:prstGeom prst="rect">
            <a:avLst/>
          </a:prstGeom>
          <a:solidFill>
            <a:schemeClr val="tx1"/>
          </a:solidFill>
        </p:spPr>
        <p:txBody>
          <a:bodyPr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4E75A2-CA41-49D8-A529-D1D3823E4648}" type="slidenum">
              <a:rPr kumimoji="0" lang="en-US" sz="1050" b="0" i="0" u="none" strike="noStrike" kern="1200" cap="all" spc="10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50" b="0" i="0" u="none" strike="noStrike" kern="1200" cap="all" spc="1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NeueLT Std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5C30CB-CDA9-D00A-F219-9FAF649415A8}"/>
              </a:ext>
            </a:extLst>
          </p:cNvPr>
          <p:cNvSpPr txBox="1">
            <a:spLocks/>
          </p:cNvSpPr>
          <p:nvPr/>
        </p:nvSpPr>
        <p:spPr>
          <a:xfrm>
            <a:off x="533400" y="143668"/>
            <a:ext cx="11054258" cy="12236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DAE0EF">
                    <a:lumMod val="25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FYE Journal Entry – Current Lease Payable Adjustment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F499866-9FE9-2E3A-F106-79D520013D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4342" y="1378227"/>
            <a:ext cx="10983316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A60AD414-853C-73FE-D052-C1CB4B844177}"/>
              </a:ext>
            </a:extLst>
          </p:cNvPr>
          <p:cNvSpPr txBox="1"/>
          <p:nvPr/>
        </p:nvSpPr>
        <p:spPr>
          <a:xfrm>
            <a:off x="881825" y="1401591"/>
            <a:ext cx="1040349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Funds that have a lease payable balance at FYE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61513"/>
                </a:solidFill>
                <a:effectLst/>
                <a:cs typeface="Arial" panose="020B0604020202020204" pitchFamily="34" charset="0"/>
              </a:rPr>
              <a:t>MTLA_LEASE_FYE_CVSNC_BU</a:t>
            </a:r>
            <a:endParaRPr lang="en-US" sz="2400" dirty="0"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Ledgers depending on the fund category (ENTITYWIDE ledger for governmental fund or ACTUALS ledger for proprietary fund)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2124B/2104B for lease and 2124F/2104F for SBITA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This journal entry must be reversed on 7/1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44A74D0-E578-0B12-BCAF-62409C2B97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11" y="6267141"/>
            <a:ext cx="441683" cy="447191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FABCD552-747F-2005-82C2-AE80A7BB333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09394" y="6366608"/>
            <a:ext cx="7321550" cy="261172"/>
          </a:xfrm>
          <a:prstGeom prst="rect">
            <a:avLst/>
          </a:prstGeom>
        </p:spPr>
        <p:txBody>
          <a:bodyPr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all" spc="10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t>Department of Administration   |   State FINANCIAL SERVICES division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139C40F-C91D-9990-5699-1C9142A5E7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247974"/>
              </p:ext>
            </p:extLst>
          </p:nvPr>
        </p:nvGraphicFramePr>
        <p:xfrm>
          <a:off x="2963491" y="3925741"/>
          <a:ext cx="5701159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01980">
                  <a:extLst>
                    <a:ext uri="{9D8B030D-6E8A-4147-A177-3AD203B41FA5}">
                      <a16:colId xmlns:a16="http://schemas.microsoft.com/office/drawing/2014/main" val="1382823042"/>
                    </a:ext>
                  </a:extLst>
                </a:gridCol>
                <a:gridCol w="803593">
                  <a:extLst>
                    <a:ext uri="{9D8B030D-6E8A-4147-A177-3AD203B41FA5}">
                      <a16:colId xmlns:a16="http://schemas.microsoft.com/office/drawing/2014/main" val="3415578145"/>
                    </a:ext>
                  </a:extLst>
                </a:gridCol>
                <a:gridCol w="2326450">
                  <a:extLst>
                    <a:ext uri="{9D8B030D-6E8A-4147-A177-3AD203B41FA5}">
                      <a16:colId xmlns:a16="http://schemas.microsoft.com/office/drawing/2014/main" val="3031822311"/>
                    </a:ext>
                  </a:extLst>
                </a:gridCol>
                <a:gridCol w="984568">
                  <a:extLst>
                    <a:ext uri="{9D8B030D-6E8A-4147-A177-3AD203B41FA5}">
                      <a16:colId xmlns:a16="http://schemas.microsoft.com/office/drawing/2014/main" val="3926566866"/>
                    </a:ext>
                  </a:extLst>
                </a:gridCol>
                <a:gridCol w="984568">
                  <a:extLst>
                    <a:ext uri="{9D8B030D-6E8A-4147-A177-3AD203B41FA5}">
                      <a16:colId xmlns:a16="http://schemas.microsoft.com/office/drawing/2014/main" val="7326458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Account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459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0xxxx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2104B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Standard Lease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356,129.53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817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0xxxx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2124B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Standard Lease - Due W/in 1 Yr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356,129.53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729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8576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2CF19B-0364-FBB9-DCBB-346D92012C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A0B8AB5F-28A5-66E2-2A46-E6F57F0914A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92710" y="6388911"/>
            <a:ext cx="599290" cy="226978"/>
          </a:xfrm>
          <a:prstGeom prst="rect">
            <a:avLst/>
          </a:prstGeom>
          <a:solidFill>
            <a:schemeClr val="tx1"/>
          </a:solidFill>
        </p:spPr>
        <p:txBody>
          <a:bodyPr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4E75A2-CA41-49D8-A529-D1D3823E4648}" type="slidenum">
              <a:rPr kumimoji="0" lang="en-US" sz="1050" b="0" i="0" u="none" strike="noStrike" kern="1200" cap="all" spc="10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050" b="0" i="0" u="none" strike="noStrike" kern="1200" cap="all" spc="1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NeueLT Std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4E0965C-54AE-1490-360A-DADE07A7B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4342" y="438190"/>
            <a:ext cx="10983316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CEF20FF-8DAC-E2D8-9DD1-BFB619E5C241}"/>
              </a:ext>
            </a:extLst>
          </p:cNvPr>
          <p:cNvSpPr txBox="1"/>
          <p:nvPr/>
        </p:nvSpPr>
        <p:spPr>
          <a:xfrm>
            <a:off x="881825" y="461555"/>
            <a:ext cx="104034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Calculate the current portion for this reporting year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527DFEF-F05B-59F2-CEB2-54CBF239E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11" y="6267141"/>
            <a:ext cx="441683" cy="447191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06A3A2D3-5F2B-F48D-9E58-B2B225C93C70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09394" y="6366608"/>
            <a:ext cx="7321550" cy="261172"/>
          </a:xfrm>
          <a:prstGeom prst="rect">
            <a:avLst/>
          </a:prstGeom>
        </p:spPr>
        <p:txBody>
          <a:bodyPr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all" spc="10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t>Department of Administration   |   State FINANCIAL SERVICES division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8CBB953-DB2D-5846-E52C-251BF803FC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747388"/>
            <a:ext cx="4486275" cy="1752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C884AE3-B08B-6B61-2499-2625F63EB1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6291" y="1358097"/>
            <a:ext cx="7552739" cy="4070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883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4C63B1-8F81-6D3E-A798-225EF1CB5A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621C719D-8E85-A103-527C-6AACEE2E87E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92710" y="6388911"/>
            <a:ext cx="599290" cy="226978"/>
          </a:xfrm>
          <a:prstGeom prst="rect">
            <a:avLst/>
          </a:prstGeom>
          <a:solidFill>
            <a:schemeClr val="tx1"/>
          </a:solidFill>
        </p:spPr>
        <p:txBody>
          <a:bodyPr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4E75A2-CA41-49D8-A529-D1D3823E4648}" type="slidenum">
              <a:rPr kumimoji="0" lang="en-US" sz="1050" b="0" i="0" u="none" strike="noStrike" kern="1200" cap="all" spc="10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050" b="0" i="0" u="none" strike="noStrike" kern="1200" cap="all" spc="1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NeueLT Std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12881E9-33CD-13B6-15AE-18C1AD4AB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4342" y="480918"/>
            <a:ext cx="10983316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B5821DC7-8141-B645-6331-A33480790ED1}"/>
              </a:ext>
            </a:extLst>
          </p:cNvPr>
          <p:cNvSpPr txBox="1"/>
          <p:nvPr/>
        </p:nvSpPr>
        <p:spPr>
          <a:xfrm>
            <a:off x="881825" y="504279"/>
            <a:ext cx="104034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Make sure the beginning balance in the current portion account is $0; otherwise, reverse the balance before recording the current portion for this reporting year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9F2184A-7F44-B18F-54E8-B03C77431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11" y="6267141"/>
            <a:ext cx="441683" cy="447191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8669364C-A0B4-D75E-FD59-E237CF461F6C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09394" y="6366608"/>
            <a:ext cx="7321550" cy="261172"/>
          </a:xfrm>
          <a:prstGeom prst="rect">
            <a:avLst/>
          </a:prstGeom>
        </p:spPr>
        <p:txBody>
          <a:bodyPr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all" spc="10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t>Department of Administration   |   State FINANCIAL SERVICES division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E8B85E-90D4-8E9A-990B-E6A0EAC5BA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91411"/>
            <a:ext cx="12192000" cy="432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875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376DB6F2-697A-4E6F-93C8-B3320DDB198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92710" y="6388911"/>
            <a:ext cx="599290" cy="226978"/>
          </a:xfrm>
          <a:prstGeom prst="rect">
            <a:avLst/>
          </a:prstGeom>
          <a:solidFill>
            <a:schemeClr val="tx1"/>
          </a:solidFill>
        </p:spPr>
        <p:txBody>
          <a:bodyPr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4E75A2-CA41-49D8-A529-D1D3823E4648}" type="slidenum">
              <a:rPr kumimoji="0" lang="en-US" sz="1050" b="0" i="0" u="none" strike="noStrike" kern="1200" cap="all" spc="10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050" b="0" i="0" u="none" strike="noStrike" kern="1200" cap="all" spc="1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NeueLT Std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57E6452-190F-1422-3B01-B6073D17CEF7}"/>
              </a:ext>
            </a:extLst>
          </p:cNvPr>
          <p:cNvSpPr txBox="1">
            <a:spLocks/>
          </p:cNvSpPr>
          <p:nvPr/>
        </p:nvSpPr>
        <p:spPr>
          <a:xfrm>
            <a:off x="533400" y="715445"/>
            <a:ext cx="11054258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DAE0EF">
                    <a:lumMod val="25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Resources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B670C9F-4C64-4A38-94DB-D633F5167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4342" y="1378227"/>
            <a:ext cx="10983316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4EBC5FE-BDBA-3B98-7F1C-4FBC22A4BDD0}"/>
              </a:ext>
            </a:extLst>
          </p:cNvPr>
          <p:cNvSpPr txBox="1"/>
          <p:nvPr/>
        </p:nvSpPr>
        <p:spPr>
          <a:xfrm>
            <a:off x="881825" y="1897254"/>
            <a:ext cx="11010530" cy="3862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hlinkClick r:id="rId3"/>
              </a:rPr>
              <a:t>https://sfsd.mt.gov/SAB/AgencyResources/Agencyindex </a:t>
            </a:r>
            <a:endParaRPr lang="en-US" sz="2400" dirty="0"/>
          </a:p>
          <a:p>
            <a:pPr lvl="1"/>
            <a:r>
              <a:rPr lang="en-US" sz="2400" dirty="0"/>
              <a:t>This training video</a:t>
            </a:r>
          </a:p>
          <a:p>
            <a:pPr lvl="1"/>
            <a:r>
              <a:rPr lang="en-US" sz="2400" dirty="0"/>
              <a:t>The training slides in MS PowerPoint</a:t>
            </a:r>
          </a:p>
          <a:p>
            <a:pPr lvl="1"/>
            <a:r>
              <a:rPr lang="en-US" sz="2400" dirty="0"/>
              <a:t>The Word File illustrates the lifecycle of an example lease </a:t>
            </a:r>
          </a:p>
          <a:p>
            <a:pPr lvl="1"/>
            <a:r>
              <a:rPr lang="en-US" sz="2400" dirty="0"/>
              <a:t>Governmental fund lease interest allocation example</a:t>
            </a:r>
          </a:p>
          <a:p>
            <a:pPr lvl="1"/>
            <a:r>
              <a:rPr lang="en-US" sz="2400" dirty="0">
                <a:hlinkClick r:id="rId4"/>
              </a:rPr>
              <a:t>MOM-SFSD-POL-SAB 336-Accounting for Leases as a Lessee</a:t>
            </a:r>
            <a:endParaRPr lang="en-US" sz="2400" dirty="0"/>
          </a:p>
          <a:p>
            <a:pPr lvl="1"/>
            <a:r>
              <a:rPr lang="en-US" sz="2400" dirty="0">
                <a:hlinkClick r:id="rId5"/>
              </a:rPr>
              <a:t>MOM-SFSD-POL-SAB 338-Subscription-Based IT Arrangements (SBITA)</a:t>
            </a:r>
            <a:endParaRPr lang="en-US" sz="2400" dirty="0"/>
          </a:p>
          <a:p>
            <a:pPr lvl="1"/>
            <a:r>
              <a:rPr lang="en-US" sz="2400" dirty="0"/>
              <a:t>Other lease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Questions &amp; Cases </a:t>
            </a:r>
            <a:r>
              <a:rPr lang="en-US" sz="2400" dirty="0">
                <a:hlinkClick r:id="rId6"/>
              </a:rPr>
              <a:t>https://montana.servicenowservices.com/sp</a:t>
            </a:r>
            <a:endParaRPr lang="en-US" sz="2400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51C2C">
                  <a:lumMod val="90000"/>
                  <a:lumOff val="1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A75694F-D7B0-4705-A8C1-E632A2C519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11" y="6267141"/>
            <a:ext cx="441683" cy="447191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B61A0681-6BE3-48F2-BD34-20A9586948B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09394" y="6366608"/>
            <a:ext cx="7321550" cy="261172"/>
          </a:xfrm>
          <a:prstGeom prst="rect">
            <a:avLst/>
          </a:prstGeom>
        </p:spPr>
        <p:txBody>
          <a:bodyPr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all" spc="10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t>Department of Administration   |   State human resources division</a:t>
            </a:r>
          </a:p>
        </p:txBody>
      </p:sp>
    </p:spTree>
    <p:extLst>
      <p:ext uri="{BB962C8B-B14F-4D97-AF65-F5344CB8AC3E}">
        <p14:creationId xmlns:p14="http://schemas.microsoft.com/office/powerpoint/2010/main" val="25326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376DB6F2-697A-4E6F-93C8-B3320DDB198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92710" y="6388911"/>
            <a:ext cx="599290" cy="226978"/>
          </a:xfrm>
          <a:prstGeom prst="rect">
            <a:avLst/>
          </a:prstGeom>
          <a:solidFill>
            <a:schemeClr val="tx1"/>
          </a:solidFill>
        </p:spPr>
        <p:txBody>
          <a:bodyPr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4E75A2-CA41-49D8-A529-D1D3823E4648}" type="slidenum">
              <a:rPr kumimoji="0" lang="en-US" sz="1050" b="0" i="0" u="none" strike="noStrike" kern="1200" cap="all" spc="10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50" b="0" i="0" u="none" strike="noStrike" kern="1200" cap="all" spc="1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NeueLT Std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57E6452-190F-1422-3B01-B6073D17CEF7}"/>
              </a:ext>
            </a:extLst>
          </p:cNvPr>
          <p:cNvSpPr txBox="1">
            <a:spLocks/>
          </p:cNvSpPr>
          <p:nvPr/>
        </p:nvSpPr>
        <p:spPr>
          <a:xfrm>
            <a:off x="533400" y="715445"/>
            <a:ext cx="11054258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DAE0EF">
                    <a:lumMod val="25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Presenter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B670C9F-4C64-4A38-94DB-D633F5167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4342" y="1378227"/>
            <a:ext cx="10983316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4EBC5FE-BDBA-3B98-7F1C-4FBC22A4BDD0}"/>
              </a:ext>
            </a:extLst>
          </p:cNvPr>
          <p:cNvSpPr txBox="1"/>
          <p:nvPr/>
        </p:nvSpPr>
        <p:spPr>
          <a:xfrm>
            <a:off x="881825" y="1897254"/>
            <a:ext cx="11010530" cy="85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Catherine Koch, Accountant, Statewide Accounting Bureau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51C2C">
                  <a:lumMod val="90000"/>
                  <a:lumOff val="1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A75694F-D7B0-4705-A8C1-E632A2C519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11" y="6267141"/>
            <a:ext cx="441683" cy="447191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B61A0681-6BE3-48F2-BD34-20A9586948B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09394" y="6366608"/>
            <a:ext cx="7321550" cy="261172"/>
          </a:xfrm>
          <a:prstGeom prst="rect">
            <a:avLst/>
          </a:prstGeom>
        </p:spPr>
        <p:txBody>
          <a:bodyPr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all" spc="10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t>Department of Administration   |   State FINANCIAL SERVICES division</a:t>
            </a:r>
          </a:p>
        </p:txBody>
      </p:sp>
    </p:spTree>
    <p:extLst>
      <p:ext uri="{BB962C8B-B14F-4D97-AF65-F5344CB8AC3E}">
        <p14:creationId xmlns:p14="http://schemas.microsoft.com/office/powerpoint/2010/main" val="11722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376DB6F2-697A-4E6F-93C8-B3320DDB198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92710" y="6388911"/>
            <a:ext cx="599290" cy="226978"/>
          </a:xfrm>
          <a:prstGeom prst="rect">
            <a:avLst/>
          </a:prstGeom>
          <a:solidFill>
            <a:schemeClr val="tx1"/>
          </a:solidFill>
        </p:spPr>
        <p:txBody>
          <a:bodyPr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4E75A2-CA41-49D8-A529-D1D3823E4648}" type="slidenum">
              <a:rPr kumimoji="0" lang="en-US" sz="1050" b="0" i="0" u="none" strike="noStrike" kern="1200" cap="all" spc="10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50" b="0" i="0" u="none" strike="noStrike" kern="1200" cap="all" spc="1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NeueLT Std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57E6452-190F-1422-3B01-B6073D17CEF7}"/>
              </a:ext>
            </a:extLst>
          </p:cNvPr>
          <p:cNvSpPr txBox="1">
            <a:spLocks/>
          </p:cNvSpPr>
          <p:nvPr/>
        </p:nvSpPr>
        <p:spPr>
          <a:xfrm>
            <a:off x="533400" y="715445"/>
            <a:ext cx="11054258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DAE0EF">
                    <a:lumMod val="25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Agenda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B670C9F-4C64-4A38-94DB-D633F5167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4342" y="1378227"/>
            <a:ext cx="10983316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EA75694F-D7B0-4705-A8C1-E632A2C519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11" y="6267141"/>
            <a:ext cx="441683" cy="447191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B61A0681-6BE3-48F2-BD34-20A9586948B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09394" y="6366608"/>
            <a:ext cx="7321550" cy="261172"/>
          </a:xfrm>
          <a:prstGeom prst="rect">
            <a:avLst/>
          </a:prstGeom>
        </p:spPr>
        <p:txBody>
          <a:bodyPr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all" spc="10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t>Department of Administration   |   State FINANCIAL SERVICES division</a:t>
            </a:r>
          </a:p>
        </p:txBody>
      </p:sp>
      <p:graphicFrame>
        <p:nvGraphicFramePr>
          <p:cNvPr id="21" name="TextBox 2">
            <a:extLst>
              <a:ext uri="{FF2B5EF4-FFF2-40B4-BE49-F238E27FC236}">
                <a16:creationId xmlns:a16="http://schemas.microsoft.com/office/drawing/2014/main" id="{FA471C3D-6C70-AED5-A88E-28718DF6A8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2063252"/>
              </p:ext>
            </p:extLst>
          </p:nvPr>
        </p:nvGraphicFramePr>
        <p:xfrm>
          <a:off x="881825" y="1897254"/>
          <a:ext cx="11010530" cy="4031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61287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CC08A0-2B4F-2AC2-5721-323A5C4BB3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64C39039-9101-A438-2D94-61C554849F2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92710" y="6388911"/>
            <a:ext cx="599290" cy="226978"/>
          </a:xfrm>
          <a:prstGeom prst="rect">
            <a:avLst/>
          </a:prstGeom>
          <a:solidFill>
            <a:schemeClr val="tx1"/>
          </a:solidFill>
        </p:spPr>
        <p:txBody>
          <a:bodyPr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4E75A2-CA41-49D8-A529-D1D3823E4648}" type="slidenum">
              <a:rPr kumimoji="0" lang="en-US" sz="1050" b="0" i="0" u="none" strike="noStrike" kern="1200" cap="all" spc="10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50" b="0" i="0" u="none" strike="noStrike" kern="1200" cap="all" spc="1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NeueLT Std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E52B3B9-B7DB-0470-3998-663B73171F04}"/>
              </a:ext>
            </a:extLst>
          </p:cNvPr>
          <p:cNvSpPr txBox="1">
            <a:spLocks/>
          </p:cNvSpPr>
          <p:nvPr/>
        </p:nvSpPr>
        <p:spPr>
          <a:xfrm>
            <a:off x="533400" y="715445"/>
            <a:ext cx="11054258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DAE0EF">
                    <a:lumMod val="25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Background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240CE73-6C7B-E904-E5E6-61A41FE7F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4342" y="1378227"/>
            <a:ext cx="10983316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5CBD7A17-0D1D-EA13-31B4-1BBFA0A77AE1}"/>
              </a:ext>
            </a:extLst>
          </p:cNvPr>
          <p:cNvSpPr txBox="1"/>
          <p:nvPr/>
        </p:nvSpPr>
        <p:spPr>
          <a:xfrm>
            <a:off x="881825" y="1897253"/>
            <a:ext cx="1040349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The State of Montana implemented GASB 87 </a:t>
            </a:r>
            <a:r>
              <a:rPr lang="en-US" sz="2400" i="1" dirty="0"/>
              <a:t>Leases</a:t>
            </a:r>
            <a:r>
              <a:rPr lang="en-US" sz="2400" dirty="0"/>
              <a:t> and GASB 96 </a:t>
            </a:r>
            <a:r>
              <a:rPr lang="en-US" sz="2400" i="1" dirty="0"/>
              <a:t>SBITA</a:t>
            </a:r>
            <a:r>
              <a:rPr lang="en-US" sz="2400" dirty="0"/>
              <a:t> a few years ago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Due to the complexity of implementing new standards, the Statewide Accounting Bureau has recorded the fiscal year-end adjustments for all agencies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Lease journal entries for the lease liability side are similar to other long-term debt FYE journal entries (modified accrual fund entry, interest adjustment, and principal reduction)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Lease payment cost allocations and associated lease interest adjustment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0813DCF-1168-E2CD-79B9-2397499270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11" y="6267141"/>
            <a:ext cx="441683" cy="447191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BC3D3231-17B1-AE2F-5C38-8B1D0DAFE9A2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09394" y="6366608"/>
            <a:ext cx="7321550" cy="261172"/>
          </a:xfrm>
          <a:prstGeom prst="rect">
            <a:avLst/>
          </a:prstGeom>
        </p:spPr>
        <p:txBody>
          <a:bodyPr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all" spc="10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t>Department of Administration   |   State FINANCIAL SERVICES division</a:t>
            </a:r>
          </a:p>
        </p:txBody>
      </p:sp>
    </p:spTree>
    <p:extLst>
      <p:ext uri="{BB962C8B-B14F-4D97-AF65-F5344CB8AC3E}">
        <p14:creationId xmlns:p14="http://schemas.microsoft.com/office/powerpoint/2010/main" val="104738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928B9C-C37F-D594-FF51-F5B6B8F67D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D3D661B3-54F4-42FA-DA25-0F6D13A14DD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92710" y="6388911"/>
            <a:ext cx="599290" cy="226978"/>
          </a:xfrm>
          <a:prstGeom prst="rect">
            <a:avLst/>
          </a:prstGeom>
          <a:solidFill>
            <a:schemeClr val="tx1"/>
          </a:solidFill>
        </p:spPr>
        <p:txBody>
          <a:bodyPr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4E75A2-CA41-49D8-A529-D1D3823E4648}" type="slidenum">
              <a:rPr kumimoji="0" lang="en-US" sz="1050" b="0" i="0" u="none" strike="noStrike" kern="1200" cap="all" spc="10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50" b="0" i="0" u="none" strike="noStrike" kern="1200" cap="all" spc="1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NeueLT Std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B88A32F-4E59-0DB5-620D-C6A20B5D7A67}"/>
              </a:ext>
            </a:extLst>
          </p:cNvPr>
          <p:cNvSpPr txBox="1">
            <a:spLocks/>
          </p:cNvSpPr>
          <p:nvPr/>
        </p:nvSpPr>
        <p:spPr>
          <a:xfrm>
            <a:off x="533400" y="715445"/>
            <a:ext cx="11054258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DAE0EF">
                    <a:lumMod val="25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Purpose of Training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3BD871-60C3-1A45-0C54-CFD0B785D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4342" y="1378227"/>
            <a:ext cx="10983316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33ADD0C-32A9-5B8B-5B6D-79954B5E2A0C}"/>
              </a:ext>
            </a:extLst>
          </p:cNvPr>
          <p:cNvSpPr txBox="1"/>
          <p:nvPr/>
        </p:nvSpPr>
        <p:spPr>
          <a:xfrm>
            <a:off x="881825" y="1897254"/>
            <a:ext cx="1070583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How to prepare and record the three FYE lease adjustments (as applicable) step-by-step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CBF9D52-1921-4437-A9B3-FE1A62E1E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11" y="6267141"/>
            <a:ext cx="441683" cy="447191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0B75597B-291D-0C62-B733-B23F9269206D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09394" y="6366608"/>
            <a:ext cx="7321550" cy="261172"/>
          </a:xfrm>
          <a:prstGeom prst="rect">
            <a:avLst/>
          </a:prstGeom>
        </p:spPr>
        <p:txBody>
          <a:bodyPr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all" spc="10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t>Department of Administration   |   State FINANCIAL SERVICES division</a:t>
            </a:r>
          </a:p>
        </p:txBody>
      </p:sp>
    </p:spTree>
    <p:extLst>
      <p:ext uri="{BB962C8B-B14F-4D97-AF65-F5344CB8AC3E}">
        <p14:creationId xmlns:p14="http://schemas.microsoft.com/office/powerpoint/2010/main" val="1189971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4E1C8C-3C71-2B5A-D3C0-A3A0CAACB4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400C94CD-CA5A-CFAA-7655-5C6FC58F0D0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92710" y="6388911"/>
            <a:ext cx="599290" cy="226978"/>
          </a:xfrm>
          <a:prstGeom prst="rect">
            <a:avLst/>
          </a:prstGeom>
          <a:solidFill>
            <a:schemeClr val="tx1"/>
          </a:solidFill>
        </p:spPr>
        <p:txBody>
          <a:bodyPr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4E75A2-CA41-49D8-A529-D1D3823E4648}" type="slidenum">
              <a:rPr kumimoji="0" lang="en-US" sz="1050" b="0" i="0" u="none" strike="noStrike" kern="1200" cap="all" spc="10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50" b="0" i="0" u="none" strike="noStrike" kern="1200" cap="all" spc="1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NeueLT Std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02E2C1-AC39-CDB5-573A-0CD7E56DC9ED}"/>
              </a:ext>
            </a:extLst>
          </p:cNvPr>
          <p:cNvSpPr txBox="1">
            <a:spLocks/>
          </p:cNvSpPr>
          <p:nvPr/>
        </p:nvSpPr>
        <p:spPr>
          <a:xfrm>
            <a:off x="533400" y="715445"/>
            <a:ext cx="11054258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DAE0EF">
                    <a:lumMod val="25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FYE Journal Entries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E09D5D6-5811-2BFE-07A8-EF9EA2FDA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4342" y="1378227"/>
            <a:ext cx="10983316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62A4C3F-B23F-7426-59B8-87F993F5460F}"/>
              </a:ext>
            </a:extLst>
          </p:cNvPr>
          <p:cNvSpPr txBox="1"/>
          <p:nvPr/>
        </p:nvSpPr>
        <p:spPr>
          <a:xfrm>
            <a:off x="881825" y="1897253"/>
            <a:ext cx="1040349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Introduce new lease queries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161513"/>
              </a:solidFill>
              <a:effectLst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61513"/>
                </a:solidFill>
                <a:effectLst/>
              </a:rPr>
              <a:t>MTLA_LEASE_DETAILS_BU (existing)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61513"/>
                </a:solidFill>
                <a:effectLst/>
              </a:rPr>
              <a:t>MTLA_LEASE_MODIFIED_ENTRY</a:t>
            </a:r>
            <a:r>
              <a:rPr lang="en-US" sz="2400" dirty="0">
                <a:solidFill>
                  <a:srgbClr val="161513"/>
                </a:solidFill>
              </a:rPr>
              <a:t> (new for FYE JE)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61513"/>
                </a:solidFill>
                <a:effectLst/>
              </a:rPr>
              <a:t>MTLA_LEASE_FYE_INTEREST_BU (new for FYE JE)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61513"/>
                </a:solidFill>
                <a:effectLst/>
              </a:rPr>
              <a:t>MTLA_LEASE_FYE_CVSNC_BU</a:t>
            </a:r>
            <a:r>
              <a:rPr lang="en-US" sz="2400" dirty="0">
                <a:solidFill>
                  <a:srgbClr val="161513"/>
                </a:solidFill>
              </a:rPr>
              <a:t> (new for FYE JE)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61513"/>
                </a:solidFill>
                <a:effectLst/>
              </a:rPr>
              <a:t>MTLA_LEASE_PRINCIPAL_BU (new)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61513"/>
                </a:solidFill>
                <a:effectLst/>
              </a:rPr>
              <a:t>MTLA_LEASE_PAYABLE_BAL_BU (new)</a:t>
            </a:r>
            <a:endParaRPr lang="en-US" sz="24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84C7BAC-D219-EC55-C769-C8A8172FE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11" y="6267141"/>
            <a:ext cx="441683" cy="447191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E3BECA87-F3B1-EA66-0B5C-26D361C548E6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09394" y="6366608"/>
            <a:ext cx="7321550" cy="261172"/>
          </a:xfrm>
          <a:prstGeom prst="rect">
            <a:avLst/>
          </a:prstGeom>
        </p:spPr>
        <p:txBody>
          <a:bodyPr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all" spc="10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t>Department of Administration   |   State FINANCIAL SERVICES division</a:t>
            </a:r>
          </a:p>
        </p:txBody>
      </p:sp>
    </p:spTree>
    <p:extLst>
      <p:ext uri="{BB962C8B-B14F-4D97-AF65-F5344CB8AC3E}">
        <p14:creationId xmlns:p14="http://schemas.microsoft.com/office/powerpoint/2010/main" val="1834696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850A04-31AC-96D4-3369-32ECF8AB1F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B4B34C02-28BB-3101-CE3C-4D32AD2C2FA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92710" y="6388911"/>
            <a:ext cx="599290" cy="226978"/>
          </a:xfrm>
          <a:prstGeom prst="rect">
            <a:avLst/>
          </a:prstGeom>
          <a:solidFill>
            <a:schemeClr val="tx1"/>
          </a:solidFill>
        </p:spPr>
        <p:txBody>
          <a:bodyPr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4E75A2-CA41-49D8-A529-D1D3823E4648}" type="slidenum">
              <a:rPr kumimoji="0" lang="en-US" sz="1050" b="0" i="0" u="none" strike="noStrike" kern="1200" cap="all" spc="10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50" b="0" i="0" u="none" strike="noStrike" kern="1200" cap="all" spc="1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NeueLT Std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905D159-F6D7-D7DA-19AB-9B95FB999DCA}"/>
              </a:ext>
            </a:extLst>
          </p:cNvPr>
          <p:cNvSpPr txBox="1">
            <a:spLocks/>
          </p:cNvSpPr>
          <p:nvPr/>
        </p:nvSpPr>
        <p:spPr>
          <a:xfrm>
            <a:off x="533400" y="672714"/>
            <a:ext cx="11054258" cy="6775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DAE0EF">
                    <a:lumMod val="25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FYE Journal Entry – Modified Accrual Entry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50EFA3-0CBC-3283-CB9F-EDCB51FE8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4342" y="1378227"/>
            <a:ext cx="10983316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E48EBBD-026A-4367-B18B-989EFDF98332}"/>
              </a:ext>
            </a:extLst>
          </p:cNvPr>
          <p:cNvSpPr txBox="1"/>
          <p:nvPr/>
        </p:nvSpPr>
        <p:spPr>
          <a:xfrm>
            <a:off x="881825" y="1401596"/>
            <a:ext cx="1040349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For Governmental Funds only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In both ACTUALS ledger and ENTITYWIDE ledger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One time only in the year the lease commenced – can be recorded after the lease is activated or FYE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MTLA_LEASE_MODIFIED_ENTRY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63410/583300 for lease and 63409/583301 for SBITA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2CD0DE2-8917-7177-0F7E-E66ECB144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11" y="6267141"/>
            <a:ext cx="441683" cy="447191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51D05290-F31F-D005-4150-0BD20F57CD62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09394" y="6366608"/>
            <a:ext cx="7321550" cy="261172"/>
          </a:xfrm>
          <a:prstGeom prst="rect">
            <a:avLst/>
          </a:prstGeom>
        </p:spPr>
        <p:txBody>
          <a:bodyPr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all" spc="10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t>Department of Administration   |   State FINANCIAL SERVICES division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B3E3ED5-02AC-AB67-0FA7-FC56820EF8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216206"/>
              </p:ext>
            </p:extLst>
          </p:nvPr>
        </p:nvGraphicFramePr>
        <p:xfrm>
          <a:off x="2368794" y="3800839"/>
          <a:ext cx="7325045" cy="112471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6168">
                  <a:extLst>
                    <a:ext uri="{9D8B030D-6E8A-4147-A177-3AD203B41FA5}">
                      <a16:colId xmlns:a16="http://schemas.microsoft.com/office/drawing/2014/main" val="3888726605"/>
                    </a:ext>
                  </a:extLst>
                </a:gridCol>
                <a:gridCol w="601980">
                  <a:extLst>
                    <a:ext uri="{9D8B030D-6E8A-4147-A177-3AD203B41FA5}">
                      <a16:colId xmlns:a16="http://schemas.microsoft.com/office/drawing/2014/main" val="1347444277"/>
                    </a:ext>
                  </a:extLst>
                </a:gridCol>
                <a:gridCol w="803593">
                  <a:extLst>
                    <a:ext uri="{9D8B030D-6E8A-4147-A177-3AD203B41FA5}">
                      <a16:colId xmlns:a16="http://schemas.microsoft.com/office/drawing/2014/main" val="3611272289"/>
                    </a:ext>
                  </a:extLst>
                </a:gridCol>
                <a:gridCol w="2610168">
                  <a:extLst>
                    <a:ext uri="{9D8B030D-6E8A-4147-A177-3AD203B41FA5}">
                      <a16:colId xmlns:a16="http://schemas.microsoft.com/office/drawing/2014/main" val="306169500"/>
                    </a:ext>
                  </a:extLst>
                </a:gridCol>
                <a:gridCol w="1111568">
                  <a:extLst>
                    <a:ext uri="{9D8B030D-6E8A-4147-A177-3AD203B41FA5}">
                      <a16:colId xmlns:a16="http://schemas.microsoft.com/office/drawing/2014/main" val="1742205285"/>
                    </a:ext>
                  </a:extLst>
                </a:gridCol>
                <a:gridCol w="1111568">
                  <a:extLst>
                    <a:ext uri="{9D8B030D-6E8A-4147-A177-3AD203B41FA5}">
                      <a16:colId xmlns:a16="http://schemas.microsoft.com/office/drawing/2014/main" val="2879653771"/>
                    </a:ext>
                  </a:extLst>
                </a:gridCol>
              </a:tblGrid>
              <a:tr h="374904">
                <a:tc>
                  <a:txBody>
                    <a:bodyPr/>
                    <a:lstStyle/>
                    <a:p>
                      <a:r>
                        <a:rPr lang="en-US" sz="1200" dirty="0"/>
                        <a:t>Ledger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Account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861767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r>
                        <a:rPr lang="en-US" sz="1200" dirty="0"/>
                        <a:t>ACTUALS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0xxxx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63410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NB Lease Commence Gov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1,563,480.17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694172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r>
                        <a:rPr lang="en-US" sz="1200" dirty="0"/>
                        <a:t>ACTUALS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0xxxx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583300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Inception of Lease-NONBUDGETED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1,563,480.17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308873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AD5C553-7AC5-E808-6C5D-82326B58B9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545474"/>
              </p:ext>
            </p:extLst>
          </p:nvPr>
        </p:nvGraphicFramePr>
        <p:xfrm>
          <a:off x="2368794" y="5052970"/>
          <a:ext cx="7325045" cy="112471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6168">
                  <a:extLst>
                    <a:ext uri="{9D8B030D-6E8A-4147-A177-3AD203B41FA5}">
                      <a16:colId xmlns:a16="http://schemas.microsoft.com/office/drawing/2014/main" val="3888726605"/>
                    </a:ext>
                  </a:extLst>
                </a:gridCol>
                <a:gridCol w="601980">
                  <a:extLst>
                    <a:ext uri="{9D8B030D-6E8A-4147-A177-3AD203B41FA5}">
                      <a16:colId xmlns:a16="http://schemas.microsoft.com/office/drawing/2014/main" val="1347444277"/>
                    </a:ext>
                  </a:extLst>
                </a:gridCol>
                <a:gridCol w="803593">
                  <a:extLst>
                    <a:ext uri="{9D8B030D-6E8A-4147-A177-3AD203B41FA5}">
                      <a16:colId xmlns:a16="http://schemas.microsoft.com/office/drawing/2014/main" val="3611272289"/>
                    </a:ext>
                  </a:extLst>
                </a:gridCol>
                <a:gridCol w="2610168">
                  <a:extLst>
                    <a:ext uri="{9D8B030D-6E8A-4147-A177-3AD203B41FA5}">
                      <a16:colId xmlns:a16="http://schemas.microsoft.com/office/drawing/2014/main" val="306169500"/>
                    </a:ext>
                  </a:extLst>
                </a:gridCol>
                <a:gridCol w="1111568">
                  <a:extLst>
                    <a:ext uri="{9D8B030D-6E8A-4147-A177-3AD203B41FA5}">
                      <a16:colId xmlns:a16="http://schemas.microsoft.com/office/drawing/2014/main" val="1742205285"/>
                    </a:ext>
                  </a:extLst>
                </a:gridCol>
                <a:gridCol w="1111568">
                  <a:extLst>
                    <a:ext uri="{9D8B030D-6E8A-4147-A177-3AD203B41FA5}">
                      <a16:colId xmlns:a16="http://schemas.microsoft.com/office/drawing/2014/main" val="2879653771"/>
                    </a:ext>
                  </a:extLst>
                </a:gridCol>
              </a:tblGrid>
              <a:tr h="374904">
                <a:tc>
                  <a:txBody>
                    <a:bodyPr/>
                    <a:lstStyle/>
                    <a:p>
                      <a:r>
                        <a:rPr lang="en-US" sz="1200" dirty="0"/>
                        <a:t>Ledger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Account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861767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r>
                        <a:rPr lang="en-US" sz="1200" dirty="0"/>
                        <a:t>ENTITYWIDE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0xxxx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583300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Inception of Lease-NONBUDGETED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1,563,480.17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314813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r>
                        <a:rPr lang="en-US" sz="1200" dirty="0"/>
                        <a:t>ENTITYWIDE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0xxxx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63410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NB Lease Commence Gov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1,563,480.17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61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759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F98FE4-CD7A-669E-8DAF-5DFA0CA34E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1C89B695-3D9A-1318-995F-7ACE08734A9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92710" y="6388911"/>
            <a:ext cx="599290" cy="226978"/>
          </a:xfrm>
          <a:prstGeom prst="rect">
            <a:avLst/>
          </a:prstGeom>
          <a:solidFill>
            <a:schemeClr val="tx1"/>
          </a:solidFill>
        </p:spPr>
        <p:txBody>
          <a:bodyPr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4E75A2-CA41-49D8-A529-D1D3823E4648}" type="slidenum">
              <a:rPr kumimoji="0" lang="en-US" sz="1050" b="0" i="0" u="none" strike="noStrike" kern="1200" cap="all" spc="10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50" b="0" i="0" u="none" strike="noStrike" kern="1200" cap="all" spc="1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NeueLT Std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053E382-1A96-E14C-AD06-58B30E32B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11" y="6267141"/>
            <a:ext cx="441683" cy="447191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5F2F54EF-DEB2-61F3-506F-FF1E6AD86B8C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09394" y="6366608"/>
            <a:ext cx="7321550" cy="261172"/>
          </a:xfrm>
          <a:prstGeom prst="rect">
            <a:avLst/>
          </a:prstGeom>
        </p:spPr>
        <p:txBody>
          <a:bodyPr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all" spc="10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t>Department of Administration   |   State FINANCIAL SERVICES division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83B6BDC-7D3A-869B-6B67-6D01070C81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224" y="12081"/>
            <a:ext cx="10266630" cy="31917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877516-35F5-B6F3-702E-357D9B7F38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298522"/>
            <a:ext cx="12192000" cy="293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973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9555D7-BE8C-A433-58E3-C3733F4D45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443459A1-50DB-F7F8-68B9-1F84D62AA6D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92710" y="6388911"/>
            <a:ext cx="599290" cy="226978"/>
          </a:xfrm>
          <a:prstGeom prst="rect">
            <a:avLst/>
          </a:prstGeom>
          <a:solidFill>
            <a:schemeClr val="tx1"/>
          </a:solidFill>
        </p:spPr>
        <p:txBody>
          <a:bodyPr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4E75A2-CA41-49D8-A529-D1D3823E4648}" type="slidenum">
              <a:rPr kumimoji="0" lang="en-US" sz="1050" b="0" i="0" u="none" strike="noStrike" kern="1200" cap="all" spc="10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50" b="0" i="0" u="none" strike="noStrike" kern="1200" cap="all" spc="1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NeueLT Std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A2D09DD-6F88-1BA7-E1B9-481532E4D11B}"/>
              </a:ext>
            </a:extLst>
          </p:cNvPr>
          <p:cNvSpPr txBox="1">
            <a:spLocks/>
          </p:cNvSpPr>
          <p:nvPr/>
        </p:nvSpPr>
        <p:spPr>
          <a:xfrm>
            <a:off x="533400" y="689805"/>
            <a:ext cx="11054258" cy="6775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DAE0EF">
                    <a:lumMod val="25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FYE Journal Entry – Interest Adjustment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22F04AF-CA34-7776-FD63-495D95626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4342" y="1378227"/>
            <a:ext cx="10983316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59944D1-CCBE-D787-698C-7C327E5E96EE}"/>
              </a:ext>
            </a:extLst>
          </p:cNvPr>
          <p:cNvSpPr txBox="1"/>
          <p:nvPr/>
        </p:nvSpPr>
        <p:spPr>
          <a:xfrm>
            <a:off x="881825" y="1401595"/>
            <a:ext cx="10403491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All funds that have lease payments allocated must show the corresponding interests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61513"/>
                </a:solidFill>
                <a:effectLst/>
              </a:rPr>
              <a:t>MTLA_LEASE_FYE_INTEREST_BU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61513"/>
                </a:solidFill>
              </a:rPr>
              <a:t>In the Actuals Ledger only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69503/69502 for lease and 69603/69602 for SBITA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Q: what if lease cost allocations between governmental fund and proprietary fund changed?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A: you need to amend the split lease for the G and P first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Q: what if the lease cost allocations do not match the scheduled lease payment amounts for proprietary funds?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A: you may need to amend the lease first to correct the allocation in the LA module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0745820-7061-1A95-880A-160AE9F2A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11" y="6267141"/>
            <a:ext cx="441683" cy="447191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DB8703AF-E734-D51E-DF1B-89267D25198B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09394" y="6366608"/>
            <a:ext cx="7321550" cy="261172"/>
          </a:xfrm>
          <a:prstGeom prst="rect">
            <a:avLst/>
          </a:prstGeom>
        </p:spPr>
        <p:txBody>
          <a:bodyPr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all" spc="10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HelveticaNeueLT Std" panose="020B0604020202020204" pitchFamily="34" charset="0"/>
                <a:ea typeface="+mn-ea"/>
                <a:cs typeface="+mn-cs"/>
              </a:rPr>
              <a:t>Department of Administration   |   State FINANCIAL SERVICES division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BFED655-CC1D-F5A4-A709-85A6BB3D88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369841"/>
              </p:ext>
            </p:extLst>
          </p:nvPr>
        </p:nvGraphicFramePr>
        <p:xfrm>
          <a:off x="2809673" y="3390750"/>
          <a:ext cx="6102478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90905">
                  <a:extLst>
                    <a:ext uri="{9D8B030D-6E8A-4147-A177-3AD203B41FA5}">
                      <a16:colId xmlns:a16="http://schemas.microsoft.com/office/drawing/2014/main" val="2808795640"/>
                    </a:ext>
                  </a:extLst>
                </a:gridCol>
                <a:gridCol w="601980">
                  <a:extLst>
                    <a:ext uri="{9D8B030D-6E8A-4147-A177-3AD203B41FA5}">
                      <a16:colId xmlns:a16="http://schemas.microsoft.com/office/drawing/2014/main" val="2846808447"/>
                    </a:ext>
                  </a:extLst>
                </a:gridCol>
                <a:gridCol w="803593">
                  <a:extLst>
                    <a:ext uri="{9D8B030D-6E8A-4147-A177-3AD203B41FA5}">
                      <a16:colId xmlns:a16="http://schemas.microsoft.com/office/drawing/2014/main" val="668041098"/>
                    </a:ext>
                  </a:extLst>
                </a:gridCol>
                <a:gridCol w="1833880">
                  <a:extLst>
                    <a:ext uri="{9D8B030D-6E8A-4147-A177-3AD203B41FA5}">
                      <a16:colId xmlns:a16="http://schemas.microsoft.com/office/drawing/2014/main" val="2617820699"/>
                    </a:ext>
                  </a:extLst>
                </a:gridCol>
                <a:gridCol w="984568">
                  <a:extLst>
                    <a:ext uri="{9D8B030D-6E8A-4147-A177-3AD203B41FA5}">
                      <a16:colId xmlns:a16="http://schemas.microsoft.com/office/drawing/2014/main" val="3352535698"/>
                    </a:ext>
                  </a:extLst>
                </a:gridCol>
                <a:gridCol w="987552">
                  <a:extLst>
                    <a:ext uri="{9D8B030D-6E8A-4147-A177-3AD203B41FA5}">
                      <a16:colId xmlns:a16="http://schemas.microsoft.com/office/drawing/2014/main" val="40329112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Ledger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Account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74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ACTUALS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0xxxx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69503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ROU NB Lease Interest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113,631.96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382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ACTUALS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0xxxx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69502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NB ROU Lease Principal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113,631.96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83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613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ept of Admin">
      <a:dk1>
        <a:srgbClr val="051C2C"/>
      </a:dk1>
      <a:lt1>
        <a:sysClr val="window" lastClr="FFFFFF"/>
      </a:lt1>
      <a:dk2>
        <a:srgbClr val="051C2C"/>
      </a:dk2>
      <a:lt2>
        <a:srgbClr val="9EADC1"/>
      </a:lt2>
      <a:accent1>
        <a:srgbClr val="DAE0EF"/>
      </a:accent1>
      <a:accent2>
        <a:srgbClr val="9EADC1"/>
      </a:accent2>
      <a:accent3>
        <a:srgbClr val="6F87A3"/>
      </a:accent3>
      <a:accent4>
        <a:srgbClr val="E7503D"/>
      </a:accent4>
      <a:accent5>
        <a:srgbClr val="EEEFF8"/>
      </a:accent5>
      <a:accent6>
        <a:srgbClr val="FFFFFF"/>
      </a:accent6>
      <a:hlink>
        <a:srgbClr val="105D93"/>
      </a:hlink>
      <a:folHlink>
        <a:srgbClr val="7030A0"/>
      </a:folHlink>
    </a:clrScheme>
    <a:fontScheme name="Dept. Of Admin">
      <a:majorFont>
        <a:latin typeface="HelveticaNeueLT Std Med"/>
        <a:ea typeface=""/>
        <a:cs typeface=""/>
      </a:majorFont>
      <a:minorFont>
        <a:latin typeface="HelveticaNeueLT Std L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A_Template" id="{99A91713-005C-46DB-8AA3-982F18DFD93F}" vid="{580BB25A-0D69-4FEE-88E0-12298105A3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 xmlns="33b2555b-0414-4df6-9282-9f3931c6f068" xsi:nil="true"/>
    <TaxCatchAll xmlns="6b1447b4-daab-4765-8108-a4fffc6b5f6e" xsi:nil="true"/>
    <lcf76f155ced4ddcb4097134ff3c332f xmlns="33b2555b-0414-4df6-9282-9f3931c6f068">
      <Terms xmlns="http://schemas.microsoft.com/office/infopath/2007/PartnerControls"/>
    </lcf76f155ced4ddcb4097134ff3c332f>
    <SharedWithUsers xmlns="6b1447b4-daab-4765-8108-a4fffc6b5f6e">
      <UserInfo>
        <DisplayName>Skeel, Shanelle</DisplayName>
        <AccountId>234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E2B808F3FA0947A074A5CC628C3D87" ma:contentTypeVersion="16" ma:contentTypeDescription="Create a new document." ma:contentTypeScope="" ma:versionID="c97bf5a8377828ed60946dc55a382c55">
  <xsd:schema xmlns:xsd="http://www.w3.org/2001/XMLSchema" xmlns:xs="http://www.w3.org/2001/XMLSchema" xmlns:p="http://schemas.microsoft.com/office/2006/metadata/properties" xmlns:ns2="6b1447b4-daab-4765-8108-a4fffc6b5f6e" xmlns:ns3="33b2555b-0414-4df6-9282-9f3931c6f068" targetNamespace="http://schemas.microsoft.com/office/2006/metadata/properties" ma:root="true" ma:fieldsID="c8f32115de9894d102a0b5630029acc9" ns2:_="" ns3:_="">
    <xsd:import namespace="6b1447b4-daab-4765-8108-a4fffc6b5f6e"/>
    <xsd:import namespace="33b2555b-0414-4df6-9282-9f3931c6f06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Image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1447b4-daab-4765-8108-a4fffc6b5f6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0de26bd-fca8-4f96-b18c-12d7de97f35e}" ma:internalName="TaxCatchAll" ma:showField="CatchAllData" ma:web="6b1447b4-daab-4765-8108-a4fffc6b5f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b2555b-0414-4df6-9282-9f3931c6f0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Image" ma:index="18" nillable="true" ma:displayName="Image" ma:format="Thumbnail" ma:internalName="Imag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25ed7e3c-a509-4d5c-98b3-887d36f9ef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D6995C-B9F5-451C-B2BB-FF22FA378F1D}">
  <ds:schemaRefs>
    <ds:schemaRef ds:uri="http://purl.org/dc/terms/"/>
    <ds:schemaRef ds:uri="http://schemas.microsoft.com/office/infopath/2007/PartnerControls"/>
    <ds:schemaRef ds:uri="http://purl.org/dc/dcmitype/"/>
    <ds:schemaRef ds:uri="33b2555b-0414-4df6-9282-9f3931c6f0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6b1447b4-daab-4765-8108-a4fffc6b5f6e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706B534-54A2-4E4E-B88F-0E3EA310FF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A52792-B949-4BB5-8F36-2317157F52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1447b4-daab-4765-8108-a4fffc6b5f6e"/>
    <ds:schemaRef ds:uri="33b2555b-0414-4df6-9282-9f3931c6f0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DOA_Template</Template>
  <TotalTime>619</TotalTime>
  <Words>787</Words>
  <Application>Microsoft Office PowerPoint</Application>
  <PresentationFormat>Widescreen</PresentationFormat>
  <Paragraphs>168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HelveticaNeueLT Std</vt:lpstr>
      <vt:lpstr>Verdana</vt:lpstr>
      <vt:lpstr>Wingdings</vt:lpstr>
      <vt:lpstr>Office Theme</vt:lpstr>
      <vt:lpstr>Payable lease and SBITA FISCAL YEAR-END ADJUSTMENT TRAINING  March 26, 2025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Koch, Catherine</dc:creator>
  <cp:lastModifiedBy>Koch, Catherine</cp:lastModifiedBy>
  <cp:revision>18</cp:revision>
  <dcterms:created xsi:type="dcterms:W3CDTF">2025-03-18T20:45:23Z</dcterms:created>
  <dcterms:modified xsi:type="dcterms:W3CDTF">2025-04-08T22:17:22Z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0x0101001FE2B808F3FA0947A074A5CC628C3D87</vt:lpwstr>
  </property>
  <property fmtid="{D5CDD505-2E9C-101B-9397-08002B2CF9AE}" pid="3" name="MediaServiceImageTags">
    <vt:lpwstr/>
  </property>
</Properties>
</file>